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Oxygen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Inconsolata"/>
      <p:regular r:id="rId31"/>
      <p:bold r:id="rId32"/>
    </p:embeddedFont>
    <p:embeddedFont>
      <p:font typeface="Onest Thin"/>
      <p:regular r:id="rId33"/>
      <p:bold r:id="rId34"/>
    </p:embeddedFont>
    <p:embeddedFont>
      <p:font typeface="Baloo 2"/>
      <p:regular r:id="rId35"/>
      <p:bold r:id="rId36"/>
    </p:embeddedFont>
    <p:embeddedFont>
      <p:font typeface="Onest"/>
      <p:regular r:id="rId37"/>
      <p:bold r:id="rId38"/>
    </p:embeddedFont>
    <p:embeddedFont>
      <p:font typeface="Onest Light"/>
      <p:regular r:id="rId39"/>
      <p:bold r:id="rId40"/>
    </p:embeddedFont>
    <p:embeddedFont>
      <p:font typeface="Baloo 2 Medium"/>
      <p:regular r:id="rId41"/>
      <p:bold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nestLight-bold.fntdata"/><Relationship Id="rId20" Type="http://schemas.openxmlformats.org/officeDocument/2006/relationships/slide" Target="slides/slide16.xml"/><Relationship Id="rId42" Type="http://schemas.openxmlformats.org/officeDocument/2006/relationships/font" Target="fonts/Baloo2Medium-bold.fntdata"/><Relationship Id="rId41" Type="http://schemas.openxmlformats.org/officeDocument/2006/relationships/font" Target="fonts/Baloo2Medium-regular.fntdata"/><Relationship Id="rId22" Type="http://schemas.openxmlformats.org/officeDocument/2006/relationships/slide" Target="slides/slide18.xml"/><Relationship Id="rId44" Type="http://schemas.openxmlformats.org/officeDocument/2006/relationships/font" Target="fonts/RobotoMono-bold.fntdata"/><Relationship Id="rId21" Type="http://schemas.openxmlformats.org/officeDocument/2006/relationships/slide" Target="slides/slide17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20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9.xml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xygen-bold.fntdata"/><Relationship Id="rId25" Type="http://schemas.openxmlformats.org/officeDocument/2006/relationships/font" Target="fonts/Oxygen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consolata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OnestThin-regular.fntdata"/><Relationship Id="rId10" Type="http://schemas.openxmlformats.org/officeDocument/2006/relationships/slide" Target="slides/slide6.xml"/><Relationship Id="rId32" Type="http://schemas.openxmlformats.org/officeDocument/2006/relationships/font" Target="fonts/Inconsolata-bold.fntdata"/><Relationship Id="rId13" Type="http://schemas.openxmlformats.org/officeDocument/2006/relationships/slide" Target="slides/slide9.xml"/><Relationship Id="rId35" Type="http://schemas.openxmlformats.org/officeDocument/2006/relationships/font" Target="fonts/Baloo2-regular.fntdata"/><Relationship Id="rId12" Type="http://schemas.openxmlformats.org/officeDocument/2006/relationships/slide" Target="slides/slide8.xml"/><Relationship Id="rId34" Type="http://schemas.openxmlformats.org/officeDocument/2006/relationships/font" Target="fonts/OnestThin-bold.fntdata"/><Relationship Id="rId15" Type="http://schemas.openxmlformats.org/officeDocument/2006/relationships/slide" Target="slides/slide11.xml"/><Relationship Id="rId37" Type="http://schemas.openxmlformats.org/officeDocument/2006/relationships/font" Target="fonts/Onest-regular.fntdata"/><Relationship Id="rId14" Type="http://schemas.openxmlformats.org/officeDocument/2006/relationships/slide" Target="slides/slide10.xml"/><Relationship Id="rId36" Type="http://schemas.openxmlformats.org/officeDocument/2006/relationships/font" Target="fonts/Baloo2-bold.fntdata"/><Relationship Id="rId17" Type="http://schemas.openxmlformats.org/officeDocument/2006/relationships/slide" Target="slides/slide13.xml"/><Relationship Id="rId39" Type="http://schemas.openxmlformats.org/officeDocument/2006/relationships/font" Target="fonts/OnestLight-regular.fntdata"/><Relationship Id="rId16" Type="http://schemas.openxmlformats.org/officeDocument/2006/relationships/slide" Target="slides/slide12.xml"/><Relationship Id="rId38" Type="http://schemas.openxmlformats.org/officeDocument/2006/relationships/font" Target="fonts/Ones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74478e864b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74478e864b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6404ac0ea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6404ac0ea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84d99d1a7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84d99d1a7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74418dfc4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74418dfc4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74418dfc4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74418dfc4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6406f728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6406f728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74478e864b_1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74478e864b_1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will focus on child support systems, bringing the cost down for parents.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74478e864b_1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74478e864b_1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government and private companies need to chip-in as a society.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74478e86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74478e86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Prem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1. Data Collection: Strategic Sourcing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2. Initial Data Cleaning and Filtering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3. Feature Engineering: Preparing the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 - Nace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Solutions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Models - Carol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Insights and solutions - Kumar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6406f728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6406f728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75f9759d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75f9759d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2024, the U.S. total fertility rate fell to an all-time low - under 1.6 children per woman.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Demographers estimate that a total fertility rate of approximately 2.1 births per woman is required to sustain a stable population in developed countries, accounting for child mortality and other demographic factors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74326db4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74326db4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this project, we take on </a:t>
            </a:r>
            <a:r>
              <a:rPr lang="en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quantitative</a:t>
            </a:r>
            <a:r>
              <a:rPr lang="en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approach rather than a social-economic one to possibly investigate and aid the issue.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examine</a:t>
            </a:r>
            <a:r>
              <a:rPr lang="en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the recent decline in the U.S. newborn population, seeking to identify the root causes by leveraging machine learning algorithms 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lang="en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Our objective is to uncover key characteristics of the underlying issue 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Char char="-"/>
            </a:pPr>
            <a:r>
              <a:rPr lang="en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Leading us to our problem statement: How can we overcome and prevent the decline of U.S. birth rate?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74449732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74449732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6404ac0ea5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6404ac0ea5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6404ac0ea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6404ac0ea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404ac0ea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6404ac0ea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Above 2+ is 30% of data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" Target="/ppt/slides/slide5.xml"/><Relationship Id="rId6" Type="http://schemas.openxmlformats.org/officeDocument/2006/relationships/slide" Target="/ppt/slides/slide15.xml"/><Relationship Id="rId7" Type="http://schemas.openxmlformats.org/officeDocument/2006/relationships/slide" Target="/ppt/slides/slide19.xml"/><Relationship Id="rId8" Type="http://schemas.openxmlformats.org/officeDocument/2006/relationships/slide" Target="/ppt/slides/slide1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5.xml"/><Relationship Id="rId3" Type="http://schemas.openxmlformats.org/officeDocument/2006/relationships/slide" Target="/ppt/slides/slide15.xml"/><Relationship Id="rId4" Type="http://schemas.openxmlformats.org/officeDocument/2006/relationships/slide" Target="/ppt/slides/slide19.xml"/><Relationship Id="rId5" Type="http://schemas.openxmlformats.org/officeDocument/2006/relationships/slide" Target="/ppt/slides/slide1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7893475" y="3750"/>
            <a:ext cx="0" cy="3064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" name="Google Shape;10;p2"/>
          <p:cNvSpPr txBox="1"/>
          <p:nvPr>
            <p:ph type="ctrTitle"/>
          </p:nvPr>
        </p:nvSpPr>
        <p:spPr>
          <a:xfrm>
            <a:off x="1098775" y="1412575"/>
            <a:ext cx="4160100" cy="19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98775" y="3674875"/>
            <a:ext cx="41601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5670175" y="1218750"/>
            <a:ext cx="2760600" cy="27060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-7500" y="3750"/>
            <a:ext cx="7039950" cy="5139775"/>
            <a:chOff x="-7500" y="3750"/>
            <a:chExt cx="7039950" cy="5139775"/>
          </a:xfrm>
        </p:grpSpPr>
        <p:sp>
          <p:nvSpPr>
            <p:cNvPr id="14" name="Google Shape;14;p2"/>
            <p:cNvSpPr/>
            <p:nvPr/>
          </p:nvSpPr>
          <p:spPr>
            <a:xfrm>
              <a:off x="4426950" y="4505725"/>
              <a:ext cx="2605500" cy="63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193975" y="3577150"/>
              <a:ext cx="602100" cy="128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 rot="10800000">
              <a:off x="0" y="3750"/>
              <a:ext cx="876000" cy="15177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500" y="305650"/>
              <a:ext cx="1620600" cy="46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19" name="Google Shape;19;p2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/>
          <p:nvPr>
            <p:ph hasCustomPrompt="1" type="title"/>
          </p:nvPr>
        </p:nvSpPr>
        <p:spPr>
          <a:xfrm>
            <a:off x="713225" y="1722650"/>
            <a:ext cx="4299000" cy="10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4" name="Google Shape;174;p11"/>
          <p:cNvSpPr txBox="1"/>
          <p:nvPr>
            <p:ph idx="1" type="subTitle"/>
          </p:nvPr>
        </p:nvSpPr>
        <p:spPr>
          <a:xfrm>
            <a:off x="713225" y="2923747"/>
            <a:ext cx="4299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11"/>
          <p:cNvSpPr/>
          <p:nvPr>
            <p:ph idx="2" type="pic"/>
          </p:nvPr>
        </p:nvSpPr>
        <p:spPr>
          <a:xfrm>
            <a:off x="5670175" y="899850"/>
            <a:ext cx="2760600" cy="33438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176" name="Google Shape;176;p11"/>
          <p:cNvGrpSpPr/>
          <p:nvPr/>
        </p:nvGrpSpPr>
        <p:grpSpPr>
          <a:xfrm>
            <a:off x="0" y="3750"/>
            <a:ext cx="7032450" cy="5139775"/>
            <a:chOff x="0" y="3750"/>
            <a:chExt cx="7032450" cy="5139775"/>
          </a:xfrm>
        </p:grpSpPr>
        <p:sp>
          <p:nvSpPr>
            <p:cNvPr id="177" name="Google Shape;177;p11"/>
            <p:cNvSpPr/>
            <p:nvPr/>
          </p:nvSpPr>
          <p:spPr>
            <a:xfrm>
              <a:off x="4426950" y="4505725"/>
              <a:ext cx="2605500" cy="63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 flipH="1" rot="10800000">
              <a:off x="0" y="3750"/>
              <a:ext cx="694200" cy="15177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1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180" name="Google Shape;180;p11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1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1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1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hasCustomPrompt="1" idx="2" type="title"/>
          </p:nvPr>
        </p:nvSpPr>
        <p:spPr>
          <a:xfrm>
            <a:off x="1618650" y="138453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" name="Google Shape;204;p13"/>
          <p:cNvSpPr txBox="1"/>
          <p:nvPr>
            <p:ph hasCustomPrompt="1" idx="3" type="title"/>
          </p:nvPr>
        </p:nvSpPr>
        <p:spPr>
          <a:xfrm>
            <a:off x="1618650" y="27569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/>
          <p:nvPr>
            <p:ph hasCustomPrompt="1" idx="4" type="title"/>
          </p:nvPr>
        </p:nvSpPr>
        <p:spPr>
          <a:xfrm>
            <a:off x="4204650" y="138453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/>
          <p:nvPr>
            <p:ph hasCustomPrompt="1" idx="5" type="title"/>
          </p:nvPr>
        </p:nvSpPr>
        <p:spPr>
          <a:xfrm>
            <a:off x="4204650" y="27569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hasCustomPrompt="1" idx="6" type="title"/>
          </p:nvPr>
        </p:nvSpPr>
        <p:spPr>
          <a:xfrm>
            <a:off x="6790650" y="138453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hasCustomPrompt="1" idx="7" type="title"/>
          </p:nvPr>
        </p:nvSpPr>
        <p:spPr>
          <a:xfrm>
            <a:off x="6790650" y="27569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/>
          <p:nvPr>
            <p:ph idx="1" type="subTitle"/>
          </p:nvPr>
        </p:nvSpPr>
        <p:spPr>
          <a:xfrm>
            <a:off x="720000" y="193887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210" name="Google Shape;210;p13"/>
          <p:cNvSpPr txBox="1"/>
          <p:nvPr>
            <p:ph idx="8" type="subTitle"/>
          </p:nvPr>
        </p:nvSpPr>
        <p:spPr>
          <a:xfrm>
            <a:off x="3306000" y="193887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211" name="Google Shape;211;p13"/>
          <p:cNvSpPr txBox="1"/>
          <p:nvPr>
            <p:ph idx="9" type="subTitle"/>
          </p:nvPr>
        </p:nvSpPr>
        <p:spPr>
          <a:xfrm>
            <a:off x="5892000" y="193887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212" name="Google Shape;212;p13"/>
          <p:cNvSpPr txBox="1"/>
          <p:nvPr>
            <p:ph idx="13" type="subTitle"/>
          </p:nvPr>
        </p:nvSpPr>
        <p:spPr>
          <a:xfrm>
            <a:off x="720000" y="3311400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213" name="Google Shape;213;p13"/>
          <p:cNvSpPr txBox="1"/>
          <p:nvPr>
            <p:ph idx="14" type="subTitle"/>
          </p:nvPr>
        </p:nvSpPr>
        <p:spPr>
          <a:xfrm>
            <a:off x="3306000" y="3311400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214" name="Google Shape;214;p13"/>
          <p:cNvSpPr txBox="1"/>
          <p:nvPr>
            <p:ph idx="15" type="subTitle"/>
          </p:nvPr>
        </p:nvSpPr>
        <p:spPr>
          <a:xfrm>
            <a:off x="5892000" y="3311400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grpSp>
        <p:nvGrpSpPr>
          <p:cNvPr id="215" name="Google Shape;215;p13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216" name="Google Shape;216;p13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9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8" name="Google Shape;238;p14"/>
          <p:cNvGrpSpPr/>
          <p:nvPr/>
        </p:nvGrpSpPr>
        <p:grpSpPr>
          <a:xfrm>
            <a:off x="7944000" y="4389450"/>
            <a:ext cx="1200000" cy="785100"/>
            <a:chOff x="7944000" y="4389450"/>
            <a:chExt cx="1200000" cy="785100"/>
          </a:xfrm>
        </p:grpSpPr>
        <p:sp>
          <p:nvSpPr>
            <p:cNvPr id="239" name="Google Shape;239;p14"/>
            <p:cNvSpPr/>
            <p:nvPr/>
          </p:nvSpPr>
          <p:spPr>
            <a:xfrm rot="-5400000">
              <a:off x="8197650" y="4222270"/>
              <a:ext cx="692700" cy="12000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flipH="1" rot="5400000">
              <a:off x="8350974" y="4573800"/>
              <a:ext cx="785100" cy="41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1" name="Google Shape;241;p14"/>
          <p:cNvCxnSpPr/>
          <p:nvPr/>
        </p:nvCxnSpPr>
        <p:spPr>
          <a:xfrm>
            <a:off x="351300" y="0"/>
            <a:ext cx="0" cy="2022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42" name="Google Shape;242;p14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243" name="Google Shape;243;p14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5" name="Google Shape;265;p15"/>
          <p:cNvGrpSpPr/>
          <p:nvPr/>
        </p:nvGrpSpPr>
        <p:grpSpPr>
          <a:xfrm>
            <a:off x="7407375" y="4453125"/>
            <a:ext cx="1736700" cy="739800"/>
            <a:chOff x="7407375" y="4453125"/>
            <a:chExt cx="1736700" cy="739800"/>
          </a:xfrm>
        </p:grpSpPr>
        <p:sp>
          <p:nvSpPr>
            <p:cNvPr id="266" name="Google Shape;266;p15"/>
            <p:cNvSpPr/>
            <p:nvPr/>
          </p:nvSpPr>
          <p:spPr>
            <a:xfrm rot="-5400000">
              <a:off x="7991025" y="4015226"/>
              <a:ext cx="569400" cy="17367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flipH="1" rot="5400000">
              <a:off x="8134300" y="4662675"/>
              <a:ext cx="739800" cy="32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8" name="Google Shape;268;p15"/>
          <p:cNvCxnSpPr/>
          <p:nvPr/>
        </p:nvCxnSpPr>
        <p:spPr>
          <a:xfrm>
            <a:off x="-7500" y="4865950"/>
            <a:ext cx="2167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69" name="Google Shape;269;p15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270" name="Google Shape;270;p15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92" name="Google Shape;292;p16"/>
          <p:cNvGrpSpPr/>
          <p:nvPr/>
        </p:nvGrpSpPr>
        <p:grpSpPr>
          <a:xfrm>
            <a:off x="-246575" y="2205700"/>
            <a:ext cx="989400" cy="1684200"/>
            <a:chOff x="-212050" y="1998575"/>
            <a:chExt cx="989400" cy="1684200"/>
          </a:xfrm>
        </p:grpSpPr>
        <p:sp>
          <p:nvSpPr>
            <p:cNvPr id="293" name="Google Shape;293;p16"/>
            <p:cNvSpPr/>
            <p:nvPr/>
          </p:nvSpPr>
          <p:spPr>
            <a:xfrm flipH="1" rot="10800000">
              <a:off x="-212050" y="1998575"/>
              <a:ext cx="756900" cy="16842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-212050" y="2310325"/>
              <a:ext cx="989400" cy="46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cxnSp>
        <p:nvCxnSpPr>
          <p:cNvPr id="295" name="Google Shape;295;p16"/>
          <p:cNvCxnSpPr/>
          <p:nvPr/>
        </p:nvCxnSpPr>
        <p:spPr>
          <a:xfrm>
            <a:off x="-7500" y="4905600"/>
            <a:ext cx="26328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96" name="Google Shape;296;p16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297" name="Google Shape;297;p16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19" name="Google Shape;319;p17"/>
          <p:cNvGrpSpPr/>
          <p:nvPr/>
        </p:nvGrpSpPr>
        <p:grpSpPr>
          <a:xfrm>
            <a:off x="0" y="4389450"/>
            <a:ext cx="1200000" cy="785100"/>
            <a:chOff x="0" y="4389450"/>
            <a:chExt cx="1200000" cy="785100"/>
          </a:xfrm>
        </p:grpSpPr>
        <p:sp>
          <p:nvSpPr>
            <p:cNvPr id="320" name="Google Shape;320;p17"/>
            <p:cNvSpPr/>
            <p:nvPr/>
          </p:nvSpPr>
          <p:spPr>
            <a:xfrm flipH="1" rot="5400000">
              <a:off x="253650" y="4222270"/>
              <a:ext cx="692700" cy="12000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 rot="-5400000">
              <a:off x="7926" y="4573800"/>
              <a:ext cx="785100" cy="41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2" name="Google Shape;322;p17"/>
          <p:cNvCxnSpPr/>
          <p:nvPr/>
        </p:nvCxnSpPr>
        <p:spPr>
          <a:xfrm rot="10800000">
            <a:off x="5946975" y="206775"/>
            <a:ext cx="3220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23" name="Google Shape;323;p17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324" name="Google Shape;324;p17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7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7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7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7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6" name="Google Shape;346;p18"/>
          <p:cNvGrpSpPr/>
          <p:nvPr/>
        </p:nvGrpSpPr>
        <p:grpSpPr>
          <a:xfrm>
            <a:off x="7911400" y="0"/>
            <a:ext cx="1232700" cy="999300"/>
            <a:chOff x="7911400" y="0"/>
            <a:chExt cx="1232700" cy="999300"/>
          </a:xfrm>
        </p:grpSpPr>
        <p:sp>
          <p:nvSpPr>
            <p:cNvPr id="347" name="Google Shape;347;p18"/>
            <p:cNvSpPr/>
            <p:nvPr/>
          </p:nvSpPr>
          <p:spPr>
            <a:xfrm flipH="1" rot="-5400000">
              <a:off x="8254000" y="-336226"/>
              <a:ext cx="547500" cy="12327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 rot="5400000">
              <a:off x="8413599" y="268800"/>
              <a:ext cx="999300" cy="46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9" name="Google Shape;349;p18"/>
          <p:cNvCxnSpPr/>
          <p:nvPr/>
        </p:nvCxnSpPr>
        <p:spPr>
          <a:xfrm rot="10800000">
            <a:off x="319900" y="3024000"/>
            <a:ext cx="0" cy="2119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50" name="Google Shape;350;p18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351" name="Google Shape;351;p18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8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8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8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73" name="Google Shape;373;p19"/>
          <p:cNvGrpSpPr/>
          <p:nvPr/>
        </p:nvGrpSpPr>
        <p:grpSpPr>
          <a:xfrm>
            <a:off x="7944000" y="4389450"/>
            <a:ext cx="1200000" cy="785100"/>
            <a:chOff x="7944000" y="4389450"/>
            <a:chExt cx="1200000" cy="785100"/>
          </a:xfrm>
        </p:grpSpPr>
        <p:sp>
          <p:nvSpPr>
            <p:cNvPr id="374" name="Google Shape;374;p19"/>
            <p:cNvSpPr/>
            <p:nvPr/>
          </p:nvSpPr>
          <p:spPr>
            <a:xfrm rot="-5400000">
              <a:off x="8197650" y="4222270"/>
              <a:ext cx="692700" cy="12000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 flipH="1" rot="5400000">
              <a:off x="8350974" y="4573800"/>
              <a:ext cx="785100" cy="41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76" name="Google Shape;376;p19"/>
          <p:cNvCxnSpPr/>
          <p:nvPr/>
        </p:nvCxnSpPr>
        <p:spPr>
          <a:xfrm>
            <a:off x="351300" y="0"/>
            <a:ext cx="0" cy="2022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3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79" name="Google Shape;379;p20"/>
          <p:cNvGrpSpPr/>
          <p:nvPr/>
        </p:nvGrpSpPr>
        <p:grpSpPr>
          <a:xfrm>
            <a:off x="7944000" y="4389450"/>
            <a:ext cx="1200000" cy="785100"/>
            <a:chOff x="7944000" y="4389450"/>
            <a:chExt cx="1200000" cy="785100"/>
          </a:xfrm>
        </p:grpSpPr>
        <p:sp>
          <p:nvSpPr>
            <p:cNvPr id="380" name="Google Shape;380;p20"/>
            <p:cNvSpPr/>
            <p:nvPr/>
          </p:nvSpPr>
          <p:spPr>
            <a:xfrm rot="-5400000">
              <a:off x="8197650" y="4222270"/>
              <a:ext cx="692700" cy="12000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 flipH="1" rot="5400000">
              <a:off x="8350974" y="4573800"/>
              <a:ext cx="785100" cy="41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2" name="Google Shape;382;p20"/>
          <p:cNvCxnSpPr/>
          <p:nvPr/>
        </p:nvCxnSpPr>
        <p:spPr>
          <a:xfrm>
            <a:off x="351300" y="0"/>
            <a:ext cx="0" cy="2022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83" name="Google Shape;383;p20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384" name="Google Shape;384;p20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0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0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0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0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0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0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0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0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0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0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4047175" y="2290100"/>
            <a:ext cx="43836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3"/>
          <p:cNvSpPr txBox="1"/>
          <p:nvPr>
            <p:ph hasCustomPrompt="1" idx="2" type="title"/>
          </p:nvPr>
        </p:nvSpPr>
        <p:spPr>
          <a:xfrm>
            <a:off x="4047175" y="971550"/>
            <a:ext cx="1474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3" name="Google Shape;43;p3"/>
          <p:cNvGrpSpPr/>
          <p:nvPr/>
        </p:nvGrpSpPr>
        <p:grpSpPr>
          <a:xfrm>
            <a:off x="713225" y="4505725"/>
            <a:ext cx="7078950" cy="637800"/>
            <a:chOff x="713225" y="4505725"/>
            <a:chExt cx="7078950" cy="637800"/>
          </a:xfrm>
        </p:grpSpPr>
        <p:sp>
          <p:nvSpPr>
            <p:cNvPr id="44" name="Google Shape;44;p3"/>
            <p:cNvSpPr/>
            <p:nvPr/>
          </p:nvSpPr>
          <p:spPr>
            <a:xfrm flipH="1" rot="5400000">
              <a:off x="6525125" y="3876475"/>
              <a:ext cx="632100" cy="19020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13225" y="4505725"/>
              <a:ext cx="2760600" cy="63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47" name="Google Shape;47;p3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1"/>
          <p:cNvSpPr txBox="1"/>
          <p:nvPr>
            <p:ph type="title"/>
          </p:nvPr>
        </p:nvSpPr>
        <p:spPr>
          <a:xfrm>
            <a:off x="3875038" y="93240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6" name="Google Shape;406;p21"/>
          <p:cNvSpPr txBox="1"/>
          <p:nvPr>
            <p:ph idx="1" type="subTitle"/>
          </p:nvPr>
        </p:nvSpPr>
        <p:spPr>
          <a:xfrm>
            <a:off x="3875038" y="2140500"/>
            <a:ext cx="4095900" cy="20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407" name="Google Shape;407;p21"/>
          <p:cNvSpPr/>
          <p:nvPr/>
        </p:nvSpPr>
        <p:spPr>
          <a:xfrm rot="-5400000">
            <a:off x="5843600" y="3965256"/>
            <a:ext cx="751500" cy="1670700"/>
          </a:xfrm>
          <a:prstGeom prst="round1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1"/>
          <p:cNvGrpSpPr/>
          <p:nvPr/>
        </p:nvGrpSpPr>
        <p:grpSpPr>
          <a:xfrm>
            <a:off x="0" y="0"/>
            <a:ext cx="1437300" cy="762150"/>
            <a:chOff x="0" y="0"/>
            <a:chExt cx="1437300" cy="762150"/>
          </a:xfrm>
        </p:grpSpPr>
        <p:sp>
          <p:nvSpPr>
            <p:cNvPr id="409" name="Google Shape;409;p21"/>
            <p:cNvSpPr/>
            <p:nvPr/>
          </p:nvSpPr>
          <p:spPr>
            <a:xfrm>
              <a:off x="0" y="0"/>
              <a:ext cx="1437300" cy="53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167250" y="3750"/>
              <a:ext cx="444000" cy="75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1" name="Google Shape;411;p21"/>
          <p:cNvCxnSpPr/>
          <p:nvPr/>
        </p:nvCxnSpPr>
        <p:spPr>
          <a:xfrm rot="10800000">
            <a:off x="7132800" y="237350"/>
            <a:ext cx="2011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12" name="Google Shape;412;p21"/>
          <p:cNvCxnSpPr/>
          <p:nvPr/>
        </p:nvCxnSpPr>
        <p:spPr>
          <a:xfrm rot="10800000">
            <a:off x="-7500" y="3323125"/>
            <a:ext cx="1991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3" name="Google Shape;413;p21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414" name="Google Shape;414;p21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1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1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1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1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1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1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1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1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 txBox="1"/>
          <p:nvPr>
            <p:ph type="title"/>
          </p:nvPr>
        </p:nvSpPr>
        <p:spPr>
          <a:xfrm>
            <a:off x="6050850" y="635000"/>
            <a:ext cx="24021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6" name="Google Shape;436;p22"/>
          <p:cNvSpPr txBox="1"/>
          <p:nvPr>
            <p:ph idx="1" type="subTitle"/>
          </p:nvPr>
        </p:nvSpPr>
        <p:spPr>
          <a:xfrm>
            <a:off x="6050850" y="1591600"/>
            <a:ext cx="2402100" cy="10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2"/>
          <p:cNvSpPr/>
          <p:nvPr>
            <p:ph idx="2" type="pic"/>
          </p:nvPr>
        </p:nvSpPr>
        <p:spPr>
          <a:xfrm>
            <a:off x="713225" y="554676"/>
            <a:ext cx="2801100" cy="40494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38" name="Google Shape;438;p22"/>
          <p:cNvSpPr/>
          <p:nvPr>
            <p:ph idx="3" type="pic"/>
          </p:nvPr>
        </p:nvSpPr>
        <p:spPr>
          <a:xfrm>
            <a:off x="3671775" y="539500"/>
            <a:ext cx="2055900" cy="22857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39" name="Google Shape;439;p22"/>
          <p:cNvSpPr/>
          <p:nvPr>
            <p:ph idx="4" type="pic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22"/>
          <p:cNvSpPr/>
          <p:nvPr/>
        </p:nvSpPr>
        <p:spPr>
          <a:xfrm>
            <a:off x="713225" y="4505725"/>
            <a:ext cx="2801100" cy="63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22"/>
          <p:cNvCxnSpPr/>
          <p:nvPr/>
        </p:nvCxnSpPr>
        <p:spPr>
          <a:xfrm rot="10800000">
            <a:off x="7940150" y="4123225"/>
            <a:ext cx="1233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2"/>
          <p:cNvCxnSpPr/>
          <p:nvPr/>
        </p:nvCxnSpPr>
        <p:spPr>
          <a:xfrm>
            <a:off x="355475" y="0"/>
            <a:ext cx="0" cy="2836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443" name="Google Shape;443;p22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444" name="Google Shape;444;p22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6" name="Google Shape;466;p23"/>
          <p:cNvSpPr txBox="1"/>
          <p:nvPr>
            <p:ph idx="1" type="subTitle"/>
          </p:nvPr>
        </p:nvSpPr>
        <p:spPr>
          <a:xfrm>
            <a:off x="720038" y="2368350"/>
            <a:ext cx="23055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3"/>
          <p:cNvSpPr txBox="1"/>
          <p:nvPr>
            <p:ph idx="2" type="subTitle"/>
          </p:nvPr>
        </p:nvSpPr>
        <p:spPr>
          <a:xfrm>
            <a:off x="3419247" y="2368350"/>
            <a:ext cx="23055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3"/>
          <p:cNvSpPr txBox="1"/>
          <p:nvPr>
            <p:ph idx="3" type="subTitle"/>
          </p:nvPr>
        </p:nvSpPr>
        <p:spPr>
          <a:xfrm>
            <a:off x="6118464" y="2368350"/>
            <a:ext cx="23055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9" name="Google Shape;469;p23"/>
          <p:cNvSpPr txBox="1"/>
          <p:nvPr>
            <p:ph idx="4" type="subTitle"/>
          </p:nvPr>
        </p:nvSpPr>
        <p:spPr>
          <a:xfrm>
            <a:off x="720050" y="1966775"/>
            <a:ext cx="2305500" cy="4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470" name="Google Shape;470;p23"/>
          <p:cNvSpPr txBox="1"/>
          <p:nvPr>
            <p:ph idx="5" type="subTitle"/>
          </p:nvPr>
        </p:nvSpPr>
        <p:spPr>
          <a:xfrm>
            <a:off x="3419263" y="1966775"/>
            <a:ext cx="2305500" cy="4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471" name="Google Shape;471;p23"/>
          <p:cNvSpPr txBox="1"/>
          <p:nvPr>
            <p:ph idx="6" type="subTitle"/>
          </p:nvPr>
        </p:nvSpPr>
        <p:spPr>
          <a:xfrm>
            <a:off x="6118476" y="1966775"/>
            <a:ext cx="2305500" cy="49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grpSp>
        <p:nvGrpSpPr>
          <p:cNvPr id="472" name="Google Shape;472;p23"/>
          <p:cNvGrpSpPr/>
          <p:nvPr/>
        </p:nvGrpSpPr>
        <p:grpSpPr>
          <a:xfrm>
            <a:off x="7178375" y="4222200"/>
            <a:ext cx="1965600" cy="921300"/>
            <a:chOff x="7178375" y="4222200"/>
            <a:chExt cx="1965600" cy="921300"/>
          </a:xfrm>
        </p:grpSpPr>
        <p:sp>
          <p:nvSpPr>
            <p:cNvPr id="473" name="Google Shape;473;p23"/>
            <p:cNvSpPr/>
            <p:nvPr/>
          </p:nvSpPr>
          <p:spPr>
            <a:xfrm rot="-5400000">
              <a:off x="7823825" y="3815850"/>
              <a:ext cx="674700" cy="19656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 flipH="1" rot="5400000">
              <a:off x="8048325" y="4282200"/>
              <a:ext cx="921300" cy="80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23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476" name="Google Shape;476;p23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3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3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8" name="Google Shape;498;p24"/>
          <p:cNvSpPr txBox="1"/>
          <p:nvPr>
            <p:ph idx="1" type="subTitle"/>
          </p:nvPr>
        </p:nvSpPr>
        <p:spPr>
          <a:xfrm>
            <a:off x="1001574" y="1557400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9" name="Google Shape;499;p24"/>
          <p:cNvSpPr txBox="1"/>
          <p:nvPr>
            <p:ph idx="2" type="subTitle"/>
          </p:nvPr>
        </p:nvSpPr>
        <p:spPr>
          <a:xfrm>
            <a:off x="4828026" y="1557400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0" name="Google Shape;500;p24"/>
          <p:cNvSpPr txBox="1"/>
          <p:nvPr>
            <p:ph idx="3" type="subTitle"/>
          </p:nvPr>
        </p:nvSpPr>
        <p:spPr>
          <a:xfrm>
            <a:off x="1001574" y="3155525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1" name="Google Shape;501;p24"/>
          <p:cNvSpPr txBox="1"/>
          <p:nvPr>
            <p:ph idx="4" type="subTitle"/>
          </p:nvPr>
        </p:nvSpPr>
        <p:spPr>
          <a:xfrm>
            <a:off x="4828026" y="3155525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2" name="Google Shape;502;p24"/>
          <p:cNvSpPr txBox="1"/>
          <p:nvPr>
            <p:ph idx="5" type="subTitle"/>
          </p:nvPr>
        </p:nvSpPr>
        <p:spPr>
          <a:xfrm>
            <a:off x="1001575" y="1166950"/>
            <a:ext cx="33144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503" name="Google Shape;503;p24"/>
          <p:cNvSpPr txBox="1"/>
          <p:nvPr>
            <p:ph idx="6" type="subTitle"/>
          </p:nvPr>
        </p:nvSpPr>
        <p:spPr>
          <a:xfrm>
            <a:off x="1001575" y="2765200"/>
            <a:ext cx="33144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504" name="Google Shape;504;p24"/>
          <p:cNvSpPr txBox="1"/>
          <p:nvPr>
            <p:ph idx="7" type="subTitle"/>
          </p:nvPr>
        </p:nvSpPr>
        <p:spPr>
          <a:xfrm>
            <a:off x="4827999" y="1166950"/>
            <a:ext cx="33144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505" name="Google Shape;505;p24"/>
          <p:cNvSpPr txBox="1"/>
          <p:nvPr>
            <p:ph idx="8" type="subTitle"/>
          </p:nvPr>
        </p:nvSpPr>
        <p:spPr>
          <a:xfrm>
            <a:off x="4827999" y="2765200"/>
            <a:ext cx="3314400" cy="4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506" name="Google Shape;506;p24"/>
          <p:cNvSpPr/>
          <p:nvPr/>
        </p:nvSpPr>
        <p:spPr>
          <a:xfrm rot="5400000">
            <a:off x="6304350" y="3963950"/>
            <a:ext cx="528300" cy="183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24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508" name="Google Shape;508;p24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4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0" name="Google Shape;530;p25"/>
          <p:cNvSpPr txBox="1"/>
          <p:nvPr>
            <p:ph idx="1" type="subTitle"/>
          </p:nvPr>
        </p:nvSpPr>
        <p:spPr>
          <a:xfrm>
            <a:off x="1036625" y="1620100"/>
            <a:ext cx="2049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1" name="Google Shape;531;p25"/>
          <p:cNvSpPr txBox="1"/>
          <p:nvPr>
            <p:ph idx="2" type="subTitle"/>
          </p:nvPr>
        </p:nvSpPr>
        <p:spPr>
          <a:xfrm>
            <a:off x="3547037" y="1620100"/>
            <a:ext cx="2049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2" name="Google Shape;532;p25"/>
          <p:cNvSpPr txBox="1"/>
          <p:nvPr>
            <p:ph idx="3" type="subTitle"/>
          </p:nvPr>
        </p:nvSpPr>
        <p:spPr>
          <a:xfrm>
            <a:off x="1036625" y="3350400"/>
            <a:ext cx="2049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3" name="Google Shape;533;p25"/>
          <p:cNvSpPr txBox="1"/>
          <p:nvPr>
            <p:ph idx="4" type="subTitle"/>
          </p:nvPr>
        </p:nvSpPr>
        <p:spPr>
          <a:xfrm>
            <a:off x="3547037" y="3350400"/>
            <a:ext cx="2049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4" name="Google Shape;534;p25"/>
          <p:cNvSpPr txBox="1"/>
          <p:nvPr>
            <p:ph idx="5" type="subTitle"/>
          </p:nvPr>
        </p:nvSpPr>
        <p:spPr>
          <a:xfrm>
            <a:off x="6057450" y="1620100"/>
            <a:ext cx="2049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5" name="Google Shape;535;p25"/>
          <p:cNvSpPr txBox="1"/>
          <p:nvPr>
            <p:ph idx="6" type="subTitle"/>
          </p:nvPr>
        </p:nvSpPr>
        <p:spPr>
          <a:xfrm>
            <a:off x="6057450" y="3350400"/>
            <a:ext cx="20499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25"/>
          <p:cNvSpPr txBox="1"/>
          <p:nvPr>
            <p:ph idx="7" type="subTitle"/>
          </p:nvPr>
        </p:nvSpPr>
        <p:spPr>
          <a:xfrm>
            <a:off x="1036625" y="1336275"/>
            <a:ext cx="2049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537" name="Google Shape;537;p25"/>
          <p:cNvSpPr txBox="1"/>
          <p:nvPr>
            <p:ph idx="8" type="subTitle"/>
          </p:nvPr>
        </p:nvSpPr>
        <p:spPr>
          <a:xfrm>
            <a:off x="3547037" y="1336275"/>
            <a:ext cx="2047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538" name="Google Shape;538;p25"/>
          <p:cNvSpPr txBox="1"/>
          <p:nvPr>
            <p:ph idx="9" type="subTitle"/>
          </p:nvPr>
        </p:nvSpPr>
        <p:spPr>
          <a:xfrm>
            <a:off x="6057449" y="1336275"/>
            <a:ext cx="2047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539" name="Google Shape;539;p25"/>
          <p:cNvSpPr txBox="1"/>
          <p:nvPr>
            <p:ph idx="13" type="subTitle"/>
          </p:nvPr>
        </p:nvSpPr>
        <p:spPr>
          <a:xfrm>
            <a:off x="1036625" y="3063347"/>
            <a:ext cx="2049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540" name="Google Shape;540;p25"/>
          <p:cNvSpPr txBox="1"/>
          <p:nvPr>
            <p:ph idx="14" type="subTitle"/>
          </p:nvPr>
        </p:nvSpPr>
        <p:spPr>
          <a:xfrm>
            <a:off x="3547037" y="3063352"/>
            <a:ext cx="2047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541" name="Google Shape;541;p25"/>
          <p:cNvSpPr txBox="1"/>
          <p:nvPr>
            <p:ph idx="15" type="subTitle"/>
          </p:nvPr>
        </p:nvSpPr>
        <p:spPr>
          <a:xfrm>
            <a:off x="6057449" y="3063352"/>
            <a:ext cx="2047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cxnSp>
        <p:nvCxnSpPr>
          <p:cNvPr id="542" name="Google Shape;542;p25"/>
          <p:cNvCxnSpPr/>
          <p:nvPr/>
        </p:nvCxnSpPr>
        <p:spPr>
          <a:xfrm rot="10800000">
            <a:off x="5024700" y="4823450"/>
            <a:ext cx="4119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43" name="Google Shape;543;p25"/>
          <p:cNvSpPr/>
          <p:nvPr/>
        </p:nvSpPr>
        <p:spPr>
          <a:xfrm>
            <a:off x="-7500" y="1949275"/>
            <a:ext cx="694200" cy="1517700"/>
          </a:xfrm>
          <a:prstGeom prst="round1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" name="Google Shape;544;p25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545" name="Google Shape;545;p25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5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5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5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5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5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 txBox="1"/>
          <p:nvPr>
            <p:ph hasCustomPrompt="1" type="title"/>
          </p:nvPr>
        </p:nvSpPr>
        <p:spPr>
          <a:xfrm>
            <a:off x="4353175" y="987025"/>
            <a:ext cx="4077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6"/>
          <p:cNvSpPr txBox="1"/>
          <p:nvPr>
            <p:ph idx="1" type="subTitle"/>
          </p:nvPr>
        </p:nvSpPr>
        <p:spPr>
          <a:xfrm>
            <a:off x="4353175" y="1860721"/>
            <a:ext cx="4077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568" name="Google Shape;568;p26"/>
          <p:cNvSpPr txBox="1"/>
          <p:nvPr>
            <p:ph hasCustomPrompt="1" idx="2" type="title"/>
          </p:nvPr>
        </p:nvSpPr>
        <p:spPr>
          <a:xfrm>
            <a:off x="6142500" y="2840888"/>
            <a:ext cx="2175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9" name="Google Shape;569;p26"/>
          <p:cNvSpPr txBox="1"/>
          <p:nvPr>
            <p:ph idx="3" type="subTitle"/>
          </p:nvPr>
        </p:nvSpPr>
        <p:spPr>
          <a:xfrm>
            <a:off x="6142508" y="3714587"/>
            <a:ext cx="2175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570" name="Google Shape;570;p26"/>
          <p:cNvSpPr/>
          <p:nvPr>
            <p:ph idx="4" type="pic"/>
          </p:nvPr>
        </p:nvSpPr>
        <p:spPr>
          <a:xfrm>
            <a:off x="713225" y="899850"/>
            <a:ext cx="2760600" cy="33438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571" name="Google Shape;571;p26"/>
          <p:cNvGrpSpPr/>
          <p:nvPr/>
        </p:nvGrpSpPr>
        <p:grpSpPr>
          <a:xfrm>
            <a:off x="0" y="7500"/>
            <a:ext cx="4653350" cy="5136025"/>
            <a:chOff x="0" y="7500"/>
            <a:chExt cx="4653350" cy="5136025"/>
          </a:xfrm>
        </p:grpSpPr>
        <p:sp>
          <p:nvSpPr>
            <p:cNvPr id="572" name="Google Shape;572;p26"/>
            <p:cNvSpPr/>
            <p:nvPr/>
          </p:nvSpPr>
          <p:spPr>
            <a:xfrm>
              <a:off x="0" y="4505725"/>
              <a:ext cx="2605500" cy="63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 flipH="1" rot="-5400000">
              <a:off x="3309800" y="-529650"/>
              <a:ext cx="806400" cy="18807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4" name="Google Shape;574;p26"/>
          <p:cNvCxnSpPr/>
          <p:nvPr/>
        </p:nvCxnSpPr>
        <p:spPr>
          <a:xfrm rot="10800000">
            <a:off x="5487300" y="4890550"/>
            <a:ext cx="3656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575" name="Google Shape;575;p26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576" name="Google Shape;576;p26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6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6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6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6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6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6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7"/>
          <p:cNvSpPr txBox="1"/>
          <p:nvPr>
            <p:ph type="title"/>
          </p:nvPr>
        </p:nvSpPr>
        <p:spPr>
          <a:xfrm>
            <a:off x="1351450" y="665150"/>
            <a:ext cx="30249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8" name="Google Shape;598;p27"/>
          <p:cNvSpPr txBox="1"/>
          <p:nvPr>
            <p:ph idx="1" type="subTitle"/>
          </p:nvPr>
        </p:nvSpPr>
        <p:spPr>
          <a:xfrm>
            <a:off x="1351425" y="1624450"/>
            <a:ext cx="30249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9" name="Google Shape;599;p27"/>
          <p:cNvSpPr txBox="1"/>
          <p:nvPr/>
        </p:nvSpPr>
        <p:spPr>
          <a:xfrm>
            <a:off x="1292775" y="3434400"/>
            <a:ext cx="31425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endParaRPr b="1" sz="1000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00" name="Google Shape;600;p27"/>
          <p:cNvSpPr/>
          <p:nvPr>
            <p:ph idx="2" type="pic"/>
          </p:nvPr>
        </p:nvSpPr>
        <p:spPr>
          <a:xfrm>
            <a:off x="5085775" y="932325"/>
            <a:ext cx="3345000" cy="32787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601" name="Google Shape;601;p27"/>
          <p:cNvGrpSpPr/>
          <p:nvPr/>
        </p:nvGrpSpPr>
        <p:grpSpPr>
          <a:xfrm>
            <a:off x="0" y="0"/>
            <a:ext cx="9143950" cy="5143500"/>
            <a:chOff x="0" y="0"/>
            <a:chExt cx="9143950" cy="5143500"/>
          </a:xfrm>
        </p:grpSpPr>
        <p:sp>
          <p:nvSpPr>
            <p:cNvPr id="602" name="Google Shape;602;p27"/>
            <p:cNvSpPr/>
            <p:nvPr/>
          </p:nvSpPr>
          <p:spPr>
            <a:xfrm>
              <a:off x="0" y="3625800"/>
              <a:ext cx="694200" cy="15177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6996550" y="0"/>
              <a:ext cx="2147400" cy="46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27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605" name="Google Shape;605;p27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>
              <a:hlinkClick action="ppaction://hlinksldjump" r:id="rId5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>
              <a:hlinkClick action="ppaction://hlinksldjump" r:id="rId6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>
              <a:hlinkClick action="ppaction://hlinksldjump" r:id="rId7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>
              <a:hlinkClick action="ppaction://hlinksldjump" r:id="rId8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28"/>
          <p:cNvGrpSpPr/>
          <p:nvPr/>
        </p:nvGrpSpPr>
        <p:grpSpPr>
          <a:xfrm>
            <a:off x="7027950" y="4240350"/>
            <a:ext cx="2116200" cy="934200"/>
            <a:chOff x="7027950" y="4240350"/>
            <a:chExt cx="2116200" cy="934200"/>
          </a:xfrm>
        </p:grpSpPr>
        <p:sp>
          <p:nvSpPr>
            <p:cNvPr id="627" name="Google Shape;627;p28"/>
            <p:cNvSpPr/>
            <p:nvPr/>
          </p:nvSpPr>
          <p:spPr>
            <a:xfrm rot="-5400000">
              <a:off x="7674000" y="3697345"/>
              <a:ext cx="824100" cy="21162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 flipH="1" rot="5400000">
              <a:off x="7970645" y="4340250"/>
              <a:ext cx="934200" cy="73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9" name="Google Shape;629;p28"/>
          <p:cNvCxnSpPr/>
          <p:nvPr/>
        </p:nvCxnSpPr>
        <p:spPr>
          <a:xfrm>
            <a:off x="351300" y="0"/>
            <a:ext cx="0" cy="26709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29"/>
          <p:cNvGrpSpPr/>
          <p:nvPr/>
        </p:nvGrpSpPr>
        <p:grpSpPr>
          <a:xfrm>
            <a:off x="0" y="1651825"/>
            <a:ext cx="9144000" cy="3491700"/>
            <a:chOff x="0" y="1651825"/>
            <a:chExt cx="9144000" cy="3491700"/>
          </a:xfrm>
        </p:grpSpPr>
        <p:sp>
          <p:nvSpPr>
            <p:cNvPr id="632" name="Google Shape;632;p29"/>
            <p:cNvSpPr/>
            <p:nvPr/>
          </p:nvSpPr>
          <p:spPr>
            <a:xfrm flipH="1" rot="5400000">
              <a:off x="459600" y="3925806"/>
              <a:ext cx="751500" cy="16707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 rot="-5400000">
              <a:off x="142549" y="4403875"/>
              <a:ext cx="863700" cy="615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 rot="5400000">
              <a:off x="7991250" y="2137975"/>
              <a:ext cx="1638900" cy="666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 rot="5400000">
              <a:off x="8420400" y="1776200"/>
              <a:ext cx="627000" cy="81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36" name="Google Shape;636;p29"/>
          <p:cNvCxnSpPr/>
          <p:nvPr/>
        </p:nvCxnSpPr>
        <p:spPr>
          <a:xfrm>
            <a:off x="0" y="237350"/>
            <a:ext cx="33291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4"/>
          <p:cNvSpPr txBox="1"/>
          <p:nvPr>
            <p:ph idx="1" type="body"/>
          </p:nvPr>
        </p:nvSpPr>
        <p:spPr>
          <a:xfrm>
            <a:off x="720000" y="1104900"/>
            <a:ext cx="7704000" cy="3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0" name="Google Shape;70;p4"/>
          <p:cNvSpPr/>
          <p:nvPr/>
        </p:nvSpPr>
        <p:spPr>
          <a:xfrm rot="10800000">
            <a:off x="8374870" y="1976925"/>
            <a:ext cx="762600" cy="1562400"/>
          </a:xfrm>
          <a:prstGeom prst="round1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4"/>
          <p:cNvCxnSpPr/>
          <p:nvPr/>
        </p:nvCxnSpPr>
        <p:spPr>
          <a:xfrm>
            <a:off x="-7500" y="4865950"/>
            <a:ext cx="3420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5"/>
          <p:cNvSpPr txBox="1"/>
          <p:nvPr>
            <p:ph idx="1" type="subTitle"/>
          </p:nvPr>
        </p:nvSpPr>
        <p:spPr>
          <a:xfrm>
            <a:off x="2750362" y="3456175"/>
            <a:ext cx="43746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2" type="subTitle"/>
          </p:nvPr>
        </p:nvSpPr>
        <p:spPr>
          <a:xfrm>
            <a:off x="2750363" y="1781075"/>
            <a:ext cx="43746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5"/>
          <p:cNvSpPr txBox="1"/>
          <p:nvPr>
            <p:ph idx="3" type="subTitle"/>
          </p:nvPr>
        </p:nvSpPr>
        <p:spPr>
          <a:xfrm>
            <a:off x="2750362" y="1403425"/>
            <a:ext cx="4374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4" type="subTitle"/>
          </p:nvPr>
        </p:nvSpPr>
        <p:spPr>
          <a:xfrm>
            <a:off x="2750362" y="3078525"/>
            <a:ext cx="4374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xygen"/>
              <a:buNone/>
              <a:defRPr b="1" sz="2400"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8" name="Google Shape;78;p5"/>
          <p:cNvSpPr/>
          <p:nvPr/>
        </p:nvSpPr>
        <p:spPr>
          <a:xfrm>
            <a:off x="7500" y="3333750"/>
            <a:ext cx="841200" cy="1809900"/>
          </a:xfrm>
          <a:prstGeom prst="round1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5"/>
          <p:cNvCxnSpPr/>
          <p:nvPr/>
        </p:nvCxnSpPr>
        <p:spPr>
          <a:xfrm rot="10800000">
            <a:off x="6232200" y="4820600"/>
            <a:ext cx="29118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80" name="Google Shape;80;p5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81" name="Google Shape;81;p5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5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5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3" name="Google Shape;103;p6"/>
          <p:cNvGrpSpPr/>
          <p:nvPr/>
        </p:nvGrpSpPr>
        <p:grpSpPr>
          <a:xfrm>
            <a:off x="7854600" y="4175350"/>
            <a:ext cx="1289400" cy="999300"/>
            <a:chOff x="7854600" y="4175350"/>
            <a:chExt cx="1289400" cy="999300"/>
          </a:xfrm>
        </p:grpSpPr>
        <p:sp>
          <p:nvSpPr>
            <p:cNvPr id="104" name="Google Shape;104;p6"/>
            <p:cNvSpPr/>
            <p:nvPr/>
          </p:nvSpPr>
          <p:spPr>
            <a:xfrm rot="-5400000">
              <a:off x="8127150" y="4151428"/>
              <a:ext cx="744300" cy="12894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flipH="1" rot="5400000">
              <a:off x="8197249" y="4444150"/>
              <a:ext cx="999300" cy="46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6" name="Google Shape;106;p6"/>
          <p:cNvCxnSpPr/>
          <p:nvPr/>
        </p:nvCxnSpPr>
        <p:spPr>
          <a:xfrm>
            <a:off x="-7500" y="4865950"/>
            <a:ext cx="2167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107" name="Google Shape;107;p6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108" name="Google Shape;108;p6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/>
          <p:nvPr/>
        </p:nvSpPr>
        <p:spPr>
          <a:xfrm flipH="1" rot="-5400000">
            <a:off x="4671825" y="-313350"/>
            <a:ext cx="876000" cy="1517700"/>
          </a:xfrm>
          <a:prstGeom prst="round1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 txBox="1"/>
          <p:nvPr>
            <p:ph type="title"/>
          </p:nvPr>
        </p:nvSpPr>
        <p:spPr>
          <a:xfrm>
            <a:off x="713225" y="773675"/>
            <a:ext cx="4028400" cy="106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7"/>
          <p:cNvSpPr txBox="1"/>
          <p:nvPr>
            <p:ph idx="1" type="subTitle"/>
          </p:nvPr>
        </p:nvSpPr>
        <p:spPr>
          <a:xfrm>
            <a:off x="713225" y="2071525"/>
            <a:ext cx="40284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32" name="Google Shape;132;p7"/>
          <p:cNvSpPr/>
          <p:nvPr>
            <p:ph idx="2" type="pic"/>
          </p:nvPr>
        </p:nvSpPr>
        <p:spPr>
          <a:xfrm>
            <a:off x="5162550" y="539500"/>
            <a:ext cx="3268200" cy="40644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  <p:cxnSp>
        <p:nvCxnSpPr>
          <p:cNvPr id="133" name="Google Shape;133;p7"/>
          <p:cNvCxnSpPr/>
          <p:nvPr/>
        </p:nvCxnSpPr>
        <p:spPr>
          <a:xfrm>
            <a:off x="7857100" y="4359300"/>
            <a:ext cx="0" cy="784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4" name="Google Shape;134;p7"/>
          <p:cNvGrpSpPr/>
          <p:nvPr/>
        </p:nvGrpSpPr>
        <p:grpSpPr>
          <a:xfrm>
            <a:off x="8772925" y="664075"/>
            <a:ext cx="90000" cy="3815350"/>
            <a:chOff x="8772925" y="664075"/>
            <a:chExt cx="90000" cy="3815350"/>
          </a:xfrm>
        </p:grpSpPr>
        <p:sp>
          <p:nvSpPr>
            <p:cNvPr id="135" name="Google Shape;135;p7">
              <a:hlinkClick action="ppaction://hlinkshowjump?jump=firstslide"/>
            </p:cNvPr>
            <p:cNvSpPr/>
            <p:nvPr/>
          </p:nvSpPr>
          <p:spPr>
            <a:xfrm>
              <a:off x="8772925" y="66407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>
              <a:hlinkClick/>
            </p:cNvPr>
            <p:cNvSpPr/>
            <p:nvPr/>
          </p:nvSpPr>
          <p:spPr>
            <a:xfrm>
              <a:off x="8772925" y="86014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>
              <a:hlinkClick/>
            </p:cNvPr>
            <p:cNvSpPr/>
            <p:nvPr/>
          </p:nvSpPr>
          <p:spPr>
            <a:xfrm>
              <a:off x="8772925" y="105621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>
              <a:hlinkClick action="ppaction://hlinksldjump" r:id="rId2"/>
            </p:cNvPr>
            <p:cNvSpPr/>
            <p:nvPr/>
          </p:nvSpPr>
          <p:spPr>
            <a:xfrm>
              <a:off x="8772925" y="125228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>
              <a:hlinkClick/>
            </p:cNvPr>
            <p:cNvSpPr/>
            <p:nvPr/>
          </p:nvSpPr>
          <p:spPr>
            <a:xfrm>
              <a:off x="8772925" y="1448359"/>
              <a:ext cx="90000" cy="90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>
              <a:hlinkClick/>
            </p:cNvPr>
            <p:cNvSpPr/>
            <p:nvPr/>
          </p:nvSpPr>
          <p:spPr>
            <a:xfrm>
              <a:off x="8772925" y="164443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>
              <a:hlinkClick/>
            </p:cNvPr>
            <p:cNvSpPr/>
            <p:nvPr/>
          </p:nvSpPr>
          <p:spPr>
            <a:xfrm>
              <a:off x="8772925" y="184050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>
              <a:hlinkClick action="ppaction://hlinksldjump" r:id="rId3"/>
            </p:cNvPr>
            <p:cNvSpPr/>
            <p:nvPr/>
          </p:nvSpPr>
          <p:spPr>
            <a:xfrm>
              <a:off x="8772925" y="203657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>
              <a:hlinkClick/>
            </p:cNvPr>
            <p:cNvSpPr/>
            <p:nvPr/>
          </p:nvSpPr>
          <p:spPr>
            <a:xfrm>
              <a:off x="8772925" y="223264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>
              <a:hlinkClick action="ppaction://hlinksldjump" r:id="rId4"/>
            </p:cNvPr>
            <p:cNvSpPr/>
            <p:nvPr/>
          </p:nvSpPr>
          <p:spPr>
            <a:xfrm>
              <a:off x="8772925" y="242871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>
              <a:hlinkClick/>
            </p:cNvPr>
            <p:cNvSpPr/>
            <p:nvPr/>
          </p:nvSpPr>
          <p:spPr>
            <a:xfrm>
              <a:off x="8772925" y="2624786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>
              <a:hlinkClick action="ppaction://hlinksldjump" r:id="rId5"/>
            </p:cNvPr>
            <p:cNvSpPr/>
            <p:nvPr/>
          </p:nvSpPr>
          <p:spPr>
            <a:xfrm>
              <a:off x="8772925" y="2820857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>
              <a:hlinkClick/>
            </p:cNvPr>
            <p:cNvSpPr/>
            <p:nvPr/>
          </p:nvSpPr>
          <p:spPr>
            <a:xfrm>
              <a:off x="8772925" y="3016928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>
              <a:hlinkClick/>
            </p:cNvPr>
            <p:cNvSpPr/>
            <p:nvPr/>
          </p:nvSpPr>
          <p:spPr>
            <a:xfrm>
              <a:off x="8772925" y="3212999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>
              <a:hlinkClick/>
            </p:cNvPr>
            <p:cNvSpPr/>
            <p:nvPr/>
          </p:nvSpPr>
          <p:spPr>
            <a:xfrm>
              <a:off x="8772925" y="3409070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>
              <a:hlinkClick/>
            </p:cNvPr>
            <p:cNvSpPr/>
            <p:nvPr/>
          </p:nvSpPr>
          <p:spPr>
            <a:xfrm>
              <a:off x="8772925" y="3605141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>
              <a:hlinkClick/>
            </p:cNvPr>
            <p:cNvSpPr/>
            <p:nvPr/>
          </p:nvSpPr>
          <p:spPr>
            <a:xfrm>
              <a:off x="8772925" y="3801212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>
              <a:hlinkClick/>
            </p:cNvPr>
            <p:cNvSpPr/>
            <p:nvPr/>
          </p:nvSpPr>
          <p:spPr>
            <a:xfrm>
              <a:off x="8772925" y="3997283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>
              <a:hlinkClick/>
            </p:cNvPr>
            <p:cNvSpPr/>
            <p:nvPr/>
          </p:nvSpPr>
          <p:spPr>
            <a:xfrm>
              <a:off x="8772925" y="4193354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>
              <a:hlinkClick/>
            </p:cNvPr>
            <p:cNvSpPr/>
            <p:nvPr/>
          </p:nvSpPr>
          <p:spPr>
            <a:xfrm>
              <a:off x="8772925" y="4389425"/>
              <a:ext cx="90000" cy="9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7" name="Google Shape;157;p8"/>
          <p:cNvGrpSpPr/>
          <p:nvPr/>
        </p:nvGrpSpPr>
        <p:grpSpPr>
          <a:xfrm>
            <a:off x="7751925" y="0"/>
            <a:ext cx="1413008" cy="1834800"/>
            <a:chOff x="7751925" y="0"/>
            <a:chExt cx="1413008" cy="1834800"/>
          </a:xfrm>
        </p:grpSpPr>
        <p:sp>
          <p:nvSpPr>
            <p:cNvPr id="158" name="Google Shape;158;p8"/>
            <p:cNvSpPr/>
            <p:nvPr/>
          </p:nvSpPr>
          <p:spPr>
            <a:xfrm rot="10800000">
              <a:off x="8105933" y="0"/>
              <a:ext cx="1059000" cy="18348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 flipH="1">
              <a:off x="7751925" y="307825"/>
              <a:ext cx="1413000" cy="65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0" name="Google Shape;160;p8"/>
          <p:cNvCxnSpPr/>
          <p:nvPr/>
        </p:nvCxnSpPr>
        <p:spPr>
          <a:xfrm>
            <a:off x="-7500" y="4865950"/>
            <a:ext cx="21672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64" name="Google Shape;164;p9"/>
          <p:cNvGrpSpPr/>
          <p:nvPr/>
        </p:nvGrpSpPr>
        <p:grpSpPr>
          <a:xfrm>
            <a:off x="-7500" y="353388"/>
            <a:ext cx="9151488" cy="4512563"/>
            <a:chOff x="-7500" y="353388"/>
            <a:chExt cx="9151488" cy="4512563"/>
          </a:xfrm>
        </p:grpSpPr>
        <p:sp>
          <p:nvSpPr>
            <p:cNvPr id="165" name="Google Shape;165;p9"/>
            <p:cNvSpPr/>
            <p:nvPr/>
          </p:nvSpPr>
          <p:spPr>
            <a:xfrm rot="-5400000">
              <a:off x="7522338" y="1337238"/>
              <a:ext cx="2605500" cy="63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 rot="-5400000">
              <a:off x="8245875" y="733151"/>
              <a:ext cx="784800" cy="101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 flipH="1" rot="10800000">
              <a:off x="0" y="3348250"/>
              <a:ext cx="876000" cy="15177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-7500" y="3650150"/>
              <a:ext cx="1620600" cy="46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b="1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b="1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b="1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b="1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b="1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b="1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b="1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b="1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xygen"/>
              <a:buNone/>
              <a:defRPr b="1" sz="3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 Medium"/>
              <a:buChar char="●"/>
              <a:defRPr sz="12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 Medium"/>
              <a:buChar char="○"/>
              <a:defRPr sz="12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 Medium"/>
              <a:buChar char="■"/>
              <a:defRPr sz="12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 Medium"/>
              <a:buChar char="●"/>
              <a:defRPr sz="12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 Medium"/>
              <a:buChar char="○"/>
              <a:defRPr sz="12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 Medium"/>
              <a:buChar char="■"/>
              <a:defRPr sz="12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 Medium"/>
              <a:buChar char="●"/>
              <a:defRPr sz="12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 Medium"/>
              <a:buChar char="○"/>
              <a:defRPr sz="12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 Medium"/>
              <a:buChar char="■"/>
              <a:defRPr sz="12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0"/>
          <p:cNvSpPr txBox="1"/>
          <p:nvPr>
            <p:ph type="ctrTitle"/>
          </p:nvPr>
        </p:nvSpPr>
        <p:spPr>
          <a:xfrm>
            <a:off x="618825" y="1712575"/>
            <a:ext cx="4679700" cy="15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</a:rPr>
              <a:t>Where Have All the Babies Gone?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642" name="Google Shape;642;p30"/>
          <p:cNvSpPr txBox="1"/>
          <p:nvPr>
            <p:ph idx="1" type="subTitle"/>
          </p:nvPr>
        </p:nvSpPr>
        <p:spPr>
          <a:xfrm>
            <a:off x="618825" y="3504600"/>
            <a:ext cx="1683000" cy="16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latin typeface="Baloo 2"/>
                <a:ea typeface="Baloo 2"/>
                <a:cs typeface="Baloo 2"/>
                <a:sym typeface="Baloo 2"/>
              </a:rPr>
              <a:t>Group 2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Carol Le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Andy Kim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Kumar Rishu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Nace Weigand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Prem Charan Badri</a:t>
            </a:r>
            <a:endParaRPr sz="1300"/>
          </a:p>
        </p:txBody>
      </p:sp>
      <p:cxnSp>
        <p:nvCxnSpPr>
          <p:cNvPr id="643" name="Google Shape;643;p30"/>
          <p:cNvCxnSpPr/>
          <p:nvPr/>
        </p:nvCxnSpPr>
        <p:spPr>
          <a:xfrm>
            <a:off x="0" y="3412825"/>
            <a:ext cx="4119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900" y="923200"/>
            <a:ext cx="5558200" cy="3297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4" name="Google Shape;754;p40"/>
          <p:cNvCxnSpPr/>
          <p:nvPr/>
        </p:nvCxnSpPr>
        <p:spPr>
          <a:xfrm>
            <a:off x="1275550" y="2095100"/>
            <a:ext cx="4107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55" name="Google Shape;755;p40"/>
          <p:cNvSpPr txBox="1"/>
          <p:nvPr>
            <p:ph type="title"/>
          </p:nvPr>
        </p:nvSpPr>
        <p:spPr>
          <a:xfrm>
            <a:off x="4047175" y="2290100"/>
            <a:ext cx="31287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APPROACH</a:t>
            </a:r>
            <a:endParaRPr/>
          </a:p>
        </p:txBody>
      </p:sp>
      <p:sp>
        <p:nvSpPr>
          <p:cNvPr id="756" name="Google Shape;756;p40"/>
          <p:cNvSpPr txBox="1"/>
          <p:nvPr>
            <p:ph idx="2" type="title"/>
          </p:nvPr>
        </p:nvSpPr>
        <p:spPr>
          <a:xfrm>
            <a:off x="4047175" y="97155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757" name="Google Shape;757;p40" title="preggo.jpe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1821" l="29562" r="16766" t="9158"/>
          <a:stretch/>
        </p:blipFill>
        <p:spPr>
          <a:xfrm>
            <a:off x="713225" y="539500"/>
            <a:ext cx="2760600" cy="4064400"/>
          </a:xfrm>
          <a:prstGeom prst="round1Rect">
            <a:avLst>
              <a:gd fmla="val 50000" name="adj"/>
            </a:avLst>
          </a:prstGeom>
        </p:spPr>
      </p:pic>
      <p:sp>
        <p:nvSpPr>
          <p:cNvPr id="758" name="Google Shape;758;p40"/>
          <p:cNvSpPr/>
          <p:nvPr/>
        </p:nvSpPr>
        <p:spPr>
          <a:xfrm flipH="1" rot="-5400000">
            <a:off x="6123776" y="4420800"/>
            <a:ext cx="1012200" cy="4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1"/>
          <p:cNvSpPr/>
          <p:nvPr/>
        </p:nvSpPr>
        <p:spPr>
          <a:xfrm rot="5400000">
            <a:off x="347350" y="572963"/>
            <a:ext cx="1824900" cy="168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1"/>
          <p:cNvSpPr txBox="1"/>
          <p:nvPr/>
        </p:nvSpPr>
        <p:spPr>
          <a:xfrm>
            <a:off x="744850" y="1154211"/>
            <a:ext cx="734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01</a:t>
            </a:r>
            <a:endParaRPr b="1" sz="3900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765" name="Google Shape;765;p41"/>
          <p:cNvCxnSpPr/>
          <p:nvPr/>
        </p:nvCxnSpPr>
        <p:spPr>
          <a:xfrm>
            <a:off x="576050" y="779063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1"/>
          <p:cNvSpPr/>
          <p:nvPr/>
        </p:nvSpPr>
        <p:spPr>
          <a:xfrm rot="5400000">
            <a:off x="347350" y="2889025"/>
            <a:ext cx="1824900" cy="16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7" name="Google Shape;767;p41"/>
          <p:cNvCxnSpPr/>
          <p:nvPr/>
        </p:nvCxnSpPr>
        <p:spPr>
          <a:xfrm>
            <a:off x="576050" y="3095125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1"/>
          <p:cNvSpPr txBox="1"/>
          <p:nvPr/>
        </p:nvSpPr>
        <p:spPr>
          <a:xfrm>
            <a:off x="744850" y="3470275"/>
            <a:ext cx="901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02</a:t>
            </a:r>
            <a:endParaRPr b="1" sz="3900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69" name="Google Shape;769;p41"/>
          <p:cNvSpPr txBox="1"/>
          <p:nvPr>
            <p:ph type="title"/>
          </p:nvPr>
        </p:nvSpPr>
        <p:spPr>
          <a:xfrm>
            <a:off x="2274600" y="501275"/>
            <a:ext cx="37317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RESEARCH QUESTION</a:t>
            </a:r>
            <a:endParaRPr sz="2300"/>
          </a:p>
        </p:txBody>
      </p:sp>
      <p:sp>
        <p:nvSpPr>
          <p:cNvPr id="770" name="Google Shape;770;p41"/>
          <p:cNvSpPr txBox="1"/>
          <p:nvPr/>
        </p:nvSpPr>
        <p:spPr>
          <a:xfrm>
            <a:off x="2274600" y="1083575"/>
            <a:ext cx="5662200" cy="1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“How can we predict whether </a:t>
            </a:r>
            <a:r>
              <a:rPr b="1" i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 woman will have 2 or more children</a:t>
            </a:r>
            <a:r>
              <a:rPr i="1" lang="en" sz="18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? What factors drive this decision?”</a:t>
            </a:r>
            <a:endParaRPr i="1" sz="18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→ Population Replacement Goal: </a:t>
            </a:r>
            <a:r>
              <a:rPr b="1"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2.1</a:t>
            </a:r>
            <a:endParaRPr b="1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71" name="Google Shape;771;p41"/>
          <p:cNvSpPr txBox="1"/>
          <p:nvPr>
            <p:ph type="title"/>
          </p:nvPr>
        </p:nvSpPr>
        <p:spPr>
          <a:xfrm>
            <a:off x="2274600" y="2817325"/>
            <a:ext cx="4061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FEATURE ENGINEERING</a:t>
            </a:r>
            <a:endParaRPr sz="2300"/>
          </a:p>
        </p:txBody>
      </p:sp>
      <p:sp>
        <p:nvSpPr>
          <p:cNvPr id="772" name="Google Shape;772;p41"/>
          <p:cNvSpPr txBox="1"/>
          <p:nvPr/>
        </p:nvSpPr>
        <p:spPr>
          <a:xfrm>
            <a:off x="2274600" y="3403625"/>
            <a:ext cx="24252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ever_married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years_since_marriage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education_years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gave_birth_12mo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employed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73" name="Google Shape;773;p41"/>
          <p:cNvSpPr txBox="1"/>
          <p:nvPr/>
        </p:nvSpPr>
        <p:spPr>
          <a:xfrm>
            <a:off x="4765975" y="3403625"/>
            <a:ext cx="24252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age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weight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household_income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has_insurance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Font typeface="Baloo 2"/>
              <a:buChar char="❏"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moved_last_year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2"/>
          <p:cNvSpPr/>
          <p:nvPr/>
        </p:nvSpPr>
        <p:spPr>
          <a:xfrm rot="5400000">
            <a:off x="347350" y="572963"/>
            <a:ext cx="1824900" cy="168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2"/>
          <p:cNvSpPr txBox="1"/>
          <p:nvPr/>
        </p:nvSpPr>
        <p:spPr>
          <a:xfrm>
            <a:off x="744850" y="1154200"/>
            <a:ext cx="1003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03</a:t>
            </a:r>
            <a:endParaRPr b="1" sz="3900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80" name="Google Shape;780;p42"/>
          <p:cNvSpPr txBox="1"/>
          <p:nvPr>
            <p:ph type="title"/>
          </p:nvPr>
        </p:nvSpPr>
        <p:spPr>
          <a:xfrm>
            <a:off x="2274600" y="501275"/>
            <a:ext cx="47763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CLASSIFICATION MODELS</a:t>
            </a:r>
            <a:endParaRPr sz="2300"/>
          </a:p>
        </p:txBody>
      </p:sp>
      <p:sp>
        <p:nvSpPr>
          <p:cNvPr id="781" name="Google Shape;781;p42"/>
          <p:cNvSpPr txBox="1"/>
          <p:nvPr/>
        </p:nvSpPr>
        <p:spPr>
          <a:xfrm>
            <a:off x="2320025" y="1098725"/>
            <a:ext cx="27441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Model 1: Logistic Regression</a:t>
            </a:r>
            <a:endParaRPr b="1" sz="1500"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500"/>
              <a:buFont typeface="Baloo 2"/>
              <a:buChar char="❏"/>
            </a:pPr>
            <a:r>
              <a:rPr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Max iterations = 10,000 </a:t>
            </a:r>
            <a:br>
              <a:rPr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</a:br>
            <a:r>
              <a:rPr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→ Converged at ~7,000</a:t>
            </a:r>
            <a:endParaRPr sz="1500"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500"/>
              <a:buFont typeface="Baloo 2"/>
              <a:buChar char="❏"/>
            </a:pPr>
            <a:r>
              <a:rPr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Interpretable coefficients</a:t>
            </a:r>
            <a:endParaRPr sz="1500"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82" name="Google Shape;782;p42"/>
          <p:cNvSpPr txBox="1"/>
          <p:nvPr/>
        </p:nvSpPr>
        <p:spPr>
          <a:xfrm>
            <a:off x="5413175" y="1098725"/>
            <a:ext cx="32388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Model 2: </a:t>
            </a:r>
            <a:r>
              <a:rPr b="1"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XGBoost Classifier</a:t>
            </a:r>
            <a:endParaRPr b="1" sz="1500"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500"/>
              <a:buFont typeface="Baloo 2"/>
              <a:buChar char="❏"/>
            </a:pPr>
            <a:r>
              <a:rPr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max_depth = 4</a:t>
            </a:r>
            <a:endParaRPr sz="1500"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500"/>
              <a:buFont typeface="Baloo 2"/>
              <a:buChar char="❏"/>
            </a:pPr>
            <a:r>
              <a:rPr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n</a:t>
            </a:r>
            <a:r>
              <a:rPr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_estimators = 200</a:t>
            </a:r>
            <a:endParaRPr sz="1500"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500"/>
              <a:buFont typeface="Baloo 2"/>
              <a:buChar char="❏"/>
            </a:pPr>
            <a:r>
              <a:rPr lang="en" sz="1500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Captures nonlinear interactions</a:t>
            </a:r>
            <a:endParaRPr sz="1500"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783" name="Google Shape;783;p42"/>
          <p:cNvGrpSpPr/>
          <p:nvPr/>
        </p:nvGrpSpPr>
        <p:grpSpPr>
          <a:xfrm>
            <a:off x="2526575" y="3213649"/>
            <a:ext cx="2347758" cy="1824900"/>
            <a:chOff x="2526575" y="3213649"/>
            <a:chExt cx="2347758" cy="1824900"/>
          </a:xfrm>
        </p:grpSpPr>
        <p:pic>
          <p:nvPicPr>
            <p:cNvPr id="784" name="Google Shape;784;p42" title="tree depth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26575" y="3305173"/>
              <a:ext cx="2347758" cy="1733041"/>
            </a:xfrm>
            <a:prstGeom prst="rect">
              <a:avLst/>
            </a:prstGeom>
            <a:noFill/>
            <a:ln cap="flat" cmpd="sng" w="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85" name="Google Shape;785;p42"/>
            <p:cNvSpPr/>
            <p:nvPr/>
          </p:nvSpPr>
          <p:spPr>
            <a:xfrm>
              <a:off x="3410837" y="3213649"/>
              <a:ext cx="248100" cy="1824900"/>
            </a:xfrm>
            <a:prstGeom prst="rect">
              <a:avLst/>
            </a:prstGeom>
            <a:noFill/>
            <a:ln cap="flat" cmpd="sng" w="36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825" lIns="86825" spcFirstLastPara="1" rIns="86825" wrap="square" tIns="86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9">
                <a:latin typeface="Baloo 2 Medium"/>
                <a:ea typeface="Baloo 2 Medium"/>
                <a:cs typeface="Baloo 2 Medium"/>
                <a:sym typeface="Baloo 2 Medium"/>
              </a:endParaRPr>
            </a:p>
          </p:txBody>
        </p:sp>
      </p:grpSp>
      <p:grpSp>
        <p:nvGrpSpPr>
          <p:cNvPr id="786" name="Google Shape;786;p42"/>
          <p:cNvGrpSpPr/>
          <p:nvPr/>
        </p:nvGrpSpPr>
        <p:grpSpPr>
          <a:xfrm>
            <a:off x="5467993" y="3202178"/>
            <a:ext cx="2347655" cy="1836000"/>
            <a:chOff x="5635789" y="3317275"/>
            <a:chExt cx="2096120" cy="1639285"/>
          </a:xfrm>
        </p:grpSpPr>
        <p:pic>
          <p:nvPicPr>
            <p:cNvPr id="787" name="Google Shape;787;p42" title="numtree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35789" y="3409257"/>
              <a:ext cx="2096120" cy="1547304"/>
            </a:xfrm>
            <a:prstGeom prst="rect">
              <a:avLst/>
            </a:prstGeom>
            <a:noFill/>
            <a:ln cap="flat" cmpd="sng" w="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88" name="Google Shape;788;p42"/>
            <p:cNvSpPr/>
            <p:nvPr/>
          </p:nvSpPr>
          <p:spPr>
            <a:xfrm>
              <a:off x="6573201" y="3317275"/>
              <a:ext cx="275700" cy="1629300"/>
            </a:xfrm>
            <a:prstGeom prst="rect">
              <a:avLst/>
            </a:prstGeom>
            <a:noFill/>
            <a:ln cap="flat" cmpd="sng" w="36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6850" lIns="86850" spcFirstLastPara="1" rIns="86850" wrap="square" tIns="868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29">
                <a:latin typeface="Baloo 2 Medium"/>
                <a:ea typeface="Baloo 2 Medium"/>
                <a:cs typeface="Baloo 2 Medium"/>
                <a:sym typeface="Baloo 2 Medium"/>
              </a:endParaRPr>
            </a:p>
          </p:txBody>
        </p:sp>
      </p:grpSp>
      <p:sp>
        <p:nvSpPr>
          <p:cNvPr id="789" name="Google Shape;789;p42"/>
          <p:cNvSpPr/>
          <p:nvPr/>
        </p:nvSpPr>
        <p:spPr>
          <a:xfrm rot="5400000">
            <a:off x="347350" y="2605175"/>
            <a:ext cx="1824900" cy="168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0" name="Google Shape;790;p42"/>
          <p:cNvCxnSpPr/>
          <p:nvPr/>
        </p:nvCxnSpPr>
        <p:spPr>
          <a:xfrm>
            <a:off x="576050" y="2811275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2"/>
          <p:cNvSpPr txBox="1"/>
          <p:nvPr/>
        </p:nvSpPr>
        <p:spPr>
          <a:xfrm>
            <a:off x="744850" y="3186425"/>
            <a:ext cx="901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04</a:t>
            </a:r>
            <a:endParaRPr b="1" sz="3900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92" name="Google Shape;792;p42"/>
          <p:cNvSpPr txBox="1"/>
          <p:nvPr>
            <p:ph type="title"/>
          </p:nvPr>
        </p:nvSpPr>
        <p:spPr>
          <a:xfrm>
            <a:off x="2320025" y="2533475"/>
            <a:ext cx="42663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FINE-TUNING PARAMETERS</a:t>
            </a:r>
            <a:endParaRPr sz="2300"/>
          </a:p>
        </p:txBody>
      </p:sp>
      <p:sp>
        <p:nvSpPr>
          <p:cNvPr id="793" name="Google Shape;793;p42"/>
          <p:cNvSpPr txBox="1"/>
          <p:nvPr/>
        </p:nvSpPr>
        <p:spPr>
          <a:xfrm>
            <a:off x="3919475" y="2970250"/>
            <a:ext cx="106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max_depth</a:t>
            </a:r>
            <a:endParaRPr b="1" sz="13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94" name="Google Shape;794;p42"/>
          <p:cNvSpPr txBox="1"/>
          <p:nvPr/>
        </p:nvSpPr>
        <p:spPr>
          <a:xfrm>
            <a:off x="6805800" y="2970250"/>
            <a:ext cx="121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n</a:t>
            </a:r>
            <a:r>
              <a:rPr b="1" lang="en" sz="13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_estimators</a:t>
            </a:r>
            <a:endParaRPr b="1" sz="13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795" name="Google Shape;795;p42"/>
          <p:cNvCxnSpPr/>
          <p:nvPr/>
        </p:nvCxnSpPr>
        <p:spPr>
          <a:xfrm>
            <a:off x="576050" y="779063"/>
            <a:ext cx="0" cy="126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43"/>
          <p:cNvGrpSpPr/>
          <p:nvPr/>
        </p:nvGrpSpPr>
        <p:grpSpPr>
          <a:xfrm>
            <a:off x="549957" y="480208"/>
            <a:ext cx="841291" cy="841351"/>
            <a:chOff x="1151886" y="1957150"/>
            <a:chExt cx="594300" cy="594300"/>
          </a:xfrm>
        </p:grpSpPr>
        <p:sp>
          <p:nvSpPr>
            <p:cNvPr id="801" name="Google Shape;801;p43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solidFill>
              <a:srgbClr val="CCCCCC"/>
            </a:solidFill>
            <a:ln cap="flat" cmpd="sng" w="539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9450" lIns="129450" spcFirstLastPara="1" rIns="129450" wrap="square" tIns="129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47"/>
            </a:p>
          </p:txBody>
        </p:sp>
        <p:sp>
          <p:nvSpPr>
            <p:cNvPr id="802" name="Google Shape;802;p43"/>
            <p:cNvSpPr txBox="1"/>
            <p:nvPr/>
          </p:nvSpPr>
          <p:spPr>
            <a:xfrm>
              <a:off x="1230636" y="2093802"/>
              <a:ext cx="436800" cy="321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9450" lIns="129450" spcFirstLastPara="1" rIns="129450" wrap="square" tIns="1294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265"/>
                </a:spcAft>
                <a:buNone/>
              </a:pPr>
              <a:r>
                <a:rPr b="1" lang="en" sz="1132">
                  <a:solidFill>
                    <a:srgbClr val="858585"/>
                  </a:solidFill>
                  <a:latin typeface="Baloo 2"/>
                  <a:ea typeface="Baloo 2"/>
                  <a:cs typeface="Baloo 2"/>
                  <a:sym typeface="Baloo 2"/>
                </a:rPr>
                <a:t>Data</a:t>
              </a:r>
              <a:endParaRPr b="1" sz="1132">
                <a:solidFill>
                  <a:srgbClr val="858585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grpSp>
        <p:nvGrpSpPr>
          <p:cNvPr id="803" name="Google Shape;803;p43"/>
          <p:cNvGrpSpPr/>
          <p:nvPr/>
        </p:nvGrpSpPr>
        <p:grpSpPr>
          <a:xfrm>
            <a:off x="2839156" y="480231"/>
            <a:ext cx="841322" cy="841291"/>
            <a:chOff x="5338808" y="1957150"/>
            <a:chExt cx="594322" cy="594300"/>
          </a:xfrm>
        </p:grpSpPr>
        <p:sp>
          <p:nvSpPr>
            <p:cNvPr id="804" name="Google Shape;804;p43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solidFill>
              <a:srgbClr val="CCCCCC"/>
            </a:solidFill>
            <a:ln cap="flat" cmpd="sng" w="539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9450" lIns="129450" spcFirstLastPara="1" rIns="129450" wrap="square" tIns="129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3"/>
            <p:cNvSpPr txBox="1"/>
            <p:nvPr/>
          </p:nvSpPr>
          <p:spPr>
            <a:xfrm>
              <a:off x="5338829" y="2030524"/>
              <a:ext cx="594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450" lIns="129450" spcFirstLastPara="1" rIns="129450" wrap="square" tIns="1294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265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Baloo 2"/>
                  <a:ea typeface="Baloo 2"/>
                  <a:cs typeface="Baloo 2"/>
                  <a:sym typeface="Baloo 2"/>
                </a:rPr>
                <a:t>LG &amp; XGBoost</a:t>
              </a:r>
              <a:endParaRPr b="1" sz="1100">
                <a:solidFill>
                  <a:srgbClr val="858585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grpSp>
        <p:nvGrpSpPr>
          <p:cNvPr id="806" name="Google Shape;806;p43"/>
          <p:cNvGrpSpPr/>
          <p:nvPr/>
        </p:nvGrpSpPr>
        <p:grpSpPr>
          <a:xfrm>
            <a:off x="4936500" y="387727"/>
            <a:ext cx="1026307" cy="1026297"/>
            <a:chOff x="7420780" y="1957150"/>
            <a:chExt cx="594306" cy="594300"/>
          </a:xfrm>
        </p:grpSpPr>
        <p:sp>
          <p:nvSpPr>
            <p:cNvPr id="807" name="Google Shape;807;p43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solidFill>
              <a:srgbClr val="E6B8AF"/>
            </a:solidFill>
            <a:ln cap="flat" cmpd="sng" w="6580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57925" lIns="157925" spcFirstLastPara="1" rIns="157925" wrap="square" tIns="157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3"/>
            <p:cNvSpPr txBox="1"/>
            <p:nvPr/>
          </p:nvSpPr>
          <p:spPr>
            <a:xfrm>
              <a:off x="7420780" y="2010698"/>
              <a:ext cx="594300" cy="43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57925" lIns="157925" spcFirstLastPara="1" rIns="157925" wrap="square" tIns="1579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763"/>
                </a:spcAft>
                <a:buNone/>
              </a:pPr>
              <a:r>
                <a:rPr b="1" lang="en" sz="1700">
                  <a:solidFill>
                    <a:srgbClr val="980000"/>
                  </a:solidFill>
                  <a:latin typeface="Baloo 2"/>
                  <a:ea typeface="Baloo 2"/>
                  <a:cs typeface="Baloo 2"/>
                  <a:sym typeface="Baloo 2"/>
                </a:rPr>
                <a:t>Model Result</a:t>
              </a:r>
              <a:endParaRPr b="1" sz="1700">
                <a:solidFill>
                  <a:srgbClr val="980000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sp>
        <p:nvSpPr>
          <p:cNvPr id="809" name="Google Shape;809;p43"/>
          <p:cNvSpPr/>
          <p:nvPr/>
        </p:nvSpPr>
        <p:spPr>
          <a:xfrm>
            <a:off x="1391250" y="882425"/>
            <a:ext cx="286200" cy="36900"/>
          </a:xfrm>
          <a:prstGeom prst="roundRect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" name="Google Shape;810;p43"/>
          <p:cNvGrpSpPr/>
          <p:nvPr/>
        </p:nvGrpSpPr>
        <p:grpSpPr>
          <a:xfrm>
            <a:off x="1694540" y="480233"/>
            <a:ext cx="841300" cy="841291"/>
            <a:chOff x="3256823" y="1826543"/>
            <a:chExt cx="594307" cy="594300"/>
          </a:xfrm>
        </p:grpSpPr>
        <p:sp>
          <p:nvSpPr>
            <p:cNvPr id="811" name="Google Shape;811;p43"/>
            <p:cNvSpPr/>
            <p:nvPr/>
          </p:nvSpPr>
          <p:spPr>
            <a:xfrm>
              <a:off x="3256823" y="1826543"/>
              <a:ext cx="594300" cy="594300"/>
            </a:xfrm>
            <a:prstGeom prst="ellipse">
              <a:avLst/>
            </a:prstGeom>
            <a:solidFill>
              <a:srgbClr val="CCCCCC"/>
            </a:solidFill>
            <a:ln cap="flat" cmpd="sng" w="539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9450" lIns="129450" spcFirstLastPara="1" rIns="129450" wrap="square" tIns="129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3"/>
            <p:cNvSpPr txBox="1"/>
            <p:nvPr/>
          </p:nvSpPr>
          <p:spPr>
            <a:xfrm>
              <a:off x="3256829" y="1914495"/>
              <a:ext cx="594300" cy="4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9450" lIns="129450" spcFirstLastPara="1" rIns="129450" wrap="square" tIns="12945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265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Baloo 2"/>
                  <a:ea typeface="Baloo 2"/>
                  <a:cs typeface="Baloo 2"/>
                  <a:sym typeface="Baloo 2"/>
                </a:rPr>
                <a:t>Feature Engineer</a:t>
              </a:r>
              <a:endParaRPr b="1" sz="1100">
                <a:solidFill>
                  <a:srgbClr val="858585"/>
                </a:solidFill>
                <a:latin typeface="Baloo 2"/>
                <a:ea typeface="Baloo 2"/>
                <a:cs typeface="Baloo 2"/>
                <a:sym typeface="Baloo 2"/>
              </a:endParaRPr>
            </a:p>
          </p:txBody>
        </p:sp>
      </p:grpSp>
      <p:sp>
        <p:nvSpPr>
          <p:cNvPr id="813" name="Google Shape;813;p43"/>
          <p:cNvSpPr/>
          <p:nvPr/>
        </p:nvSpPr>
        <p:spPr>
          <a:xfrm>
            <a:off x="3697575" y="882425"/>
            <a:ext cx="1170900" cy="36900"/>
          </a:xfrm>
          <a:prstGeom prst="roundRect">
            <a:avLst>
              <a:gd fmla="val 50000" name="adj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/>
          <p:nvPr/>
        </p:nvSpPr>
        <p:spPr>
          <a:xfrm>
            <a:off x="2535850" y="882425"/>
            <a:ext cx="286200" cy="36900"/>
          </a:xfrm>
          <a:prstGeom prst="roundRect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3"/>
          <p:cNvSpPr/>
          <p:nvPr/>
        </p:nvSpPr>
        <p:spPr>
          <a:xfrm rot="2700000">
            <a:off x="4354957" y="684969"/>
            <a:ext cx="594394" cy="36911"/>
          </a:xfrm>
          <a:prstGeom prst="roundRect">
            <a:avLst>
              <a:gd fmla="val 50000" name="adj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/>
          <p:nvPr/>
        </p:nvSpPr>
        <p:spPr>
          <a:xfrm rot="-2700000">
            <a:off x="4354957" y="1087169"/>
            <a:ext cx="594394" cy="36911"/>
          </a:xfrm>
          <a:prstGeom prst="roundRect">
            <a:avLst>
              <a:gd fmla="val 50000" name="adj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3"/>
          <p:cNvSpPr txBox="1"/>
          <p:nvPr/>
        </p:nvSpPr>
        <p:spPr>
          <a:xfrm>
            <a:off x="664213" y="2309088"/>
            <a:ext cx="3701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2A2A2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43"/>
          <p:cNvSpPr txBox="1"/>
          <p:nvPr/>
        </p:nvSpPr>
        <p:spPr>
          <a:xfrm>
            <a:off x="664213" y="2942946"/>
            <a:ext cx="37011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A2A2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9" name="Google Shape;819;p43"/>
          <p:cNvSpPr txBox="1"/>
          <p:nvPr/>
        </p:nvSpPr>
        <p:spPr>
          <a:xfrm>
            <a:off x="4680663" y="2309088"/>
            <a:ext cx="3701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2A2A2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20" name="Google Shape;820;p43"/>
          <p:cNvSpPr txBox="1"/>
          <p:nvPr/>
        </p:nvSpPr>
        <p:spPr>
          <a:xfrm>
            <a:off x="4680663" y="2942946"/>
            <a:ext cx="37011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A2A2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21" name="Google Shape;821;p43"/>
          <p:cNvSpPr/>
          <p:nvPr/>
        </p:nvSpPr>
        <p:spPr>
          <a:xfrm>
            <a:off x="549948" y="1880225"/>
            <a:ext cx="3367200" cy="19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/>
          <p:nvPr/>
        </p:nvSpPr>
        <p:spPr>
          <a:xfrm>
            <a:off x="3917152" y="1880225"/>
            <a:ext cx="4578900" cy="192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43"/>
          <p:cNvCxnSpPr/>
          <p:nvPr/>
        </p:nvCxnSpPr>
        <p:spPr>
          <a:xfrm>
            <a:off x="670988" y="3679975"/>
            <a:ext cx="7715700" cy="0"/>
          </a:xfrm>
          <a:prstGeom prst="straightConnector1">
            <a:avLst/>
          </a:prstGeom>
          <a:noFill/>
          <a:ln cap="flat" cmpd="sng" w="2857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43"/>
          <p:cNvCxnSpPr/>
          <p:nvPr/>
        </p:nvCxnSpPr>
        <p:spPr>
          <a:xfrm>
            <a:off x="670988" y="2017275"/>
            <a:ext cx="7715700" cy="0"/>
          </a:xfrm>
          <a:prstGeom prst="straightConnector1">
            <a:avLst/>
          </a:prstGeom>
          <a:noFill/>
          <a:ln cap="flat" cmpd="sng" w="2857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43"/>
          <p:cNvCxnSpPr/>
          <p:nvPr/>
        </p:nvCxnSpPr>
        <p:spPr>
          <a:xfrm>
            <a:off x="3683188" y="2212325"/>
            <a:ext cx="0" cy="1272600"/>
          </a:xfrm>
          <a:prstGeom prst="straightConnector1">
            <a:avLst/>
          </a:prstGeom>
          <a:noFill/>
          <a:ln cap="flat" cmpd="sng" w="2857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43"/>
          <p:cNvSpPr txBox="1"/>
          <p:nvPr/>
        </p:nvSpPr>
        <p:spPr>
          <a:xfrm>
            <a:off x="664219" y="2309100"/>
            <a:ext cx="2072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A2A2A"/>
                </a:solidFill>
                <a:latin typeface="Inconsolata"/>
                <a:ea typeface="Inconsolata"/>
                <a:cs typeface="Inconsolata"/>
                <a:sym typeface="Inconsolata"/>
              </a:rPr>
              <a:t>29.50</a:t>
            </a:r>
            <a:r>
              <a:rPr b="1" lang="en" sz="3500">
                <a:solidFill>
                  <a:srgbClr val="2A2A2A"/>
                </a:solidFill>
                <a:latin typeface="Inconsolata"/>
                <a:ea typeface="Inconsolata"/>
                <a:cs typeface="Inconsolata"/>
                <a:sym typeface="Inconsolata"/>
              </a:rPr>
              <a:t>%</a:t>
            </a:r>
            <a:endParaRPr b="1" sz="3500">
              <a:solidFill>
                <a:srgbClr val="2A2A2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27" name="Google Shape;827;p43"/>
          <p:cNvSpPr txBox="1"/>
          <p:nvPr/>
        </p:nvSpPr>
        <p:spPr>
          <a:xfrm>
            <a:off x="664225" y="2942950"/>
            <a:ext cx="18936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Baseline Accuracy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28" name="Google Shape;828;p43"/>
          <p:cNvSpPr txBox="1"/>
          <p:nvPr/>
        </p:nvSpPr>
        <p:spPr>
          <a:xfrm>
            <a:off x="7238475" y="2754250"/>
            <a:ext cx="9936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A2A2A"/>
                </a:solidFill>
                <a:latin typeface="Inconsolata"/>
                <a:ea typeface="Inconsolata"/>
                <a:cs typeface="Inconsolata"/>
                <a:sym typeface="Inconsolata"/>
              </a:rPr>
              <a:t>78%</a:t>
            </a:r>
            <a:endParaRPr b="1" sz="3500">
              <a:solidFill>
                <a:srgbClr val="2A2A2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29" name="Google Shape;829;p43"/>
          <p:cNvSpPr txBox="1"/>
          <p:nvPr/>
        </p:nvSpPr>
        <p:spPr>
          <a:xfrm>
            <a:off x="5207150" y="3224525"/>
            <a:ext cx="3045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XGBoost Classifier</a:t>
            </a: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 Test Accuracy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30" name="Google Shape;830;p43"/>
          <p:cNvSpPr txBox="1"/>
          <p:nvPr/>
        </p:nvSpPr>
        <p:spPr>
          <a:xfrm>
            <a:off x="4097150" y="2017275"/>
            <a:ext cx="1110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A2A2A"/>
                </a:solidFill>
                <a:latin typeface="Inconsolata"/>
                <a:ea typeface="Inconsolata"/>
                <a:cs typeface="Inconsolata"/>
                <a:sym typeface="Inconsolata"/>
              </a:rPr>
              <a:t>71%</a:t>
            </a:r>
            <a:endParaRPr b="1" sz="3500">
              <a:solidFill>
                <a:srgbClr val="2A2A2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31" name="Google Shape;831;p43"/>
          <p:cNvSpPr txBox="1"/>
          <p:nvPr/>
        </p:nvSpPr>
        <p:spPr>
          <a:xfrm>
            <a:off x="4097150" y="2500650"/>
            <a:ext cx="2818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Logistic Regression</a:t>
            </a:r>
            <a:r>
              <a:rPr lang="en">
                <a:solidFill>
                  <a:srgbClr val="2A2A2A"/>
                </a:solidFill>
                <a:latin typeface="Baloo 2"/>
                <a:ea typeface="Baloo 2"/>
                <a:cs typeface="Baloo 2"/>
                <a:sym typeface="Baloo 2"/>
              </a:rPr>
              <a:t> Test Accuracy</a:t>
            </a:r>
            <a:endParaRPr>
              <a:solidFill>
                <a:srgbClr val="2A2A2A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832" name="Google Shape;832;p43"/>
          <p:cNvCxnSpPr>
            <a:endCxn id="833" idx="0"/>
          </p:cNvCxnSpPr>
          <p:nvPr/>
        </p:nvCxnSpPr>
        <p:spPr>
          <a:xfrm flipH="1">
            <a:off x="6924225" y="3679850"/>
            <a:ext cx="1800" cy="542700"/>
          </a:xfrm>
          <a:prstGeom prst="straightConnector1">
            <a:avLst/>
          </a:prstGeom>
          <a:noFill/>
          <a:ln cap="flat" cmpd="sng" w="28575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43"/>
          <p:cNvSpPr/>
          <p:nvPr/>
        </p:nvSpPr>
        <p:spPr>
          <a:xfrm>
            <a:off x="6078825" y="4222550"/>
            <a:ext cx="1690800" cy="581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/>
        </p:nvSpPr>
        <p:spPr>
          <a:xfrm>
            <a:off x="6076700" y="4222625"/>
            <a:ext cx="1690800" cy="581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False Positive Rate</a:t>
            </a:r>
            <a:endParaRPr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= </a:t>
            </a:r>
            <a:r>
              <a:rPr b="1"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13%</a:t>
            </a:r>
            <a:endParaRPr b="1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9" name="Google Shape;839;p44"/>
          <p:cNvCxnSpPr/>
          <p:nvPr/>
        </p:nvCxnSpPr>
        <p:spPr>
          <a:xfrm rot="10800000">
            <a:off x="340600" y="2902500"/>
            <a:ext cx="0" cy="2241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40" name="Google Shape;840;p44"/>
          <p:cNvSpPr/>
          <p:nvPr/>
        </p:nvSpPr>
        <p:spPr>
          <a:xfrm rot="5400000">
            <a:off x="6417988" y="329250"/>
            <a:ext cx="445200" cy="218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4"/>
          <p:cNvSpPr txBox="1"/>
          <p:nvPr>
            <p:ph type="title"/>
          </p:nvPr>
        </p:nvSpPr>
        <p:spPr>
          <a:xfrm>
            <a:off x="476875" y="489900"/>
            <a:ext cx="47763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FEATURE IMPORTANCE</a:t>
            </a:r>
            <a:endParaRPr sz="2300"/>
          </a:p>
        </p:txBody>
      </p:sp>
      <p:pic>
        <p:nvPicPr>
          <p:cNvPr id="842" name="Google Shape;8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28" y="1736950"/>
            <a:ext cx="3923922" cy="27263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43" name="Google Shape;8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575" y="1736954"/>
            <a:ext cx="3614025" cy="27263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44" name="Google Shape;844;p44"/>
          <p:cNvSpPr/>
          <p:nvPr/>
        </p:nvSpPr>
        <p:spPr>
          <a:xfrm>
            <a:off x="340600" y="1890925"/>
            <a:ext cx="8311500" cy="64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845" name="Google Shape;845;p44"/>
          <p:cNvSpPr txBox="1"/>
          <p:nvPr/>
        </p:nvSpPr>
        <p:spPr>
          <a:xfrm>
            <a:off x="5488902" y="1196688"/>
            <a:ext cx="230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XGBoost Classifier</a:t>
            </a:r>
            <a:endParaRPr b="1" sz="17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846" name="Google Shape;846;p44"/>
          <p:cNvSpPr/>
          <p:nvPr/>
        </p:nvSpPr>
        <p:spPr>
          <a:xfrm rot="5400000">
            <a:off x="2329775" y="329225"/>
            <a:ext cx="445200" cy="218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4"/>
          <p:cNvSpPr txBox="1"/>
          <p:nvPr/>
        </p:nvSpPr>
        <p:spPr>
          <a:xfrm>
            <a:off x="1400677" y="1196688"/>
            <a:ext cx="230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Logistic Regression</a:t>
            </a:r>
            <a:endParaRPr b="1" sz="17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45"/>
          <p:cNvCxnSpPr/>
          <p:nvPr/>
        </p:nvCxnSpPr>
        <p:spPr>
          <a:xfrm>
            <a:off x="1275550" y="2095100"/>
            <a:ext cx="4107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53" name="Google Shape;853;p45"/>
          <p:cNvSpPr txBox="1"/>
          <p:nvPr>
            <p:ph type="title"/>
          </p:nvPr>
        </p:nvSpPr>
        <p:spPr>
          <a:xfrm>
            <a:off x="4047175" y="2290100"/>
            <a:ext cx="43836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DO?</a:t>
            </a:r>
            <a:endParaRPr/>
          </a:p>
        </p:txBody>
      </p:sp>
      <p:sp>
        <p:nvSpPr>
          <p:cNvPr id="854" name="Google Shape;854;p45"/>
          <p:cNvSpPr txBox="1"/>
          <p:nvPr>
            <p:ph idx="2" type="title"/>
          </p:nvPr>
        </p:nvSpPr>
        <p:spPr>
          <a:xfrm>
            <a:off x="4047175" y="97155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855" name="Google Shape;855;p45" title="ideaa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646" l="0" r="0" t="0"/>
          <a:stretch/>
        </p:blipFill>
        <p:spPr>
          <a:xfrm>
            <a:off x="713225" y="650100"/>
            <a:ext cx="2760600" cy="3843300"/>
          </a:xfrm>
          <a:prstGeom prst="round1Rect">
            <a:avLst>
              <a:gd fmla="val 50000" name="adj"/>
            </a:avLst>
          </a:prstGeom>
        </p:spPr>
      </p:pic>
      <p:sp>
        <p:nvSpPr>
          <p:cNvPr id="856" name="Google Shape;856;p45"/>
          <p:cNvSpPr/>
          <p:nvPr/>
        </p:nvSpPr>
        <p:spPr>
          <a:xfrm flipH="1" rot="-5400000">
            <a:off x="6123776" y="4420800"/>
            <a:ext cx="1012200" cy="4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6"/>
          <p:cNvSpPr txBox="1"/>
          <p:nvPr>
            <p:ph type="title"/>
          </p:nvPr>
        </p:nvSpPr>
        <p:spPr>
          <a:xfrm>
            <a:off x="590825" y="638250"/>
            <a:ext cx="3744600" cy="3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of 2+ children increases: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Baloo 2"/>
              <a:buChar char="-"/>
            </a:pPr>
            <a:r>
              <a:rPr b="0" lang="en" sz="2800">
                <a:latin typeface="Baloo 2"/>
                <a:ea typeface="Baloo 2"/>
                <a:cs typeface="Baloo 2"/>
                <a:sym typeface="Baloo 2"/>
              </a:rPr>
              <a:t>Stable marriage</a:t>
            </a:r>
            <a:endParaRPr b="0" sz="2800">
              <a:latin typeface="Baloo 2"/>
              <a:ea typeface="Baloo 2"/>
              <a:cs typeface="Baloo 2"/>
              <a:sym typeface="Baloo 2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latin typeface="Baloo 2"/>
              <a:ea typeface="Baloo 2"/>
              <a:cs typeface="Baloo 2"/>
              <a:sym typeface="Baloo 2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Baloo 2"/>
              <a:buChar char="-"/>
            </a:pPr>
            <a:r>
              <a:rPr b="0" lang="en" sz="2800">
                <a:latin typeface="Baloo 2"/>
                <a:ea typeface="Baloo 2"/>
                <a:cs typeface="Baloo 2"/>
                <a:sym typeface="Baloo 2"/>
              </a:rPr>
              <a:t>1st child birth </a:t>
            </a:r>
            <a:r>
              <a:rPr b="0" lang="en" sz="2000">
                <a:latin typeface="Baloo 2"/>
                <a:ea typeface="Baloo 2"/>
                <a:cs typeface="Baloo 2"/>
                <a:sym typeface="Baloo 2"/>
              </a:rPr>
              <a:t>within last year</a:t>
            </a:r>
            <a:endParaRPr b="0" sz="2000"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862" name="Google Shape;862;p46"/>
          <p:cNvGrpSpPr/>
          <p:nvPr/>
        </p:nvGrpSpPr>
        <p:grpSpPr>
          <a:xfrm>
            <a:off x="4899700" y="656320"/>
            <a:ext cx="3336900" cy="4013160"/>
            <a:chOff x="2903550" y="565170"/>
            <a:chExt cx="3336900" cy="4013160"/>
          </a:xfrm>
        </p:grpSpPr>
        <p:sp>
          <p:nvSpPr>
            <p:cNvPr id="863" name="Google Shape;863;p46"/>
            <p:cNvSpPr/>
            <p:nvPr/>
          </p:nvSpPr>
          <p:spPr>
            <a:xfrm>
              <a:off x="2903550" y="565243"/>
              <a:ext cx="1728600" cy="940800"/>
            </a:xfrm>
            <a:prstGeom prst="roundRect">
              <a:avLst>
                <a:gd fmla="val 24041" name="adj"/>
              </a:avLst>
            </a:prstGeom>
            <a:solidFill>
              <a:srgbClr val="FFF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2903550" y="565170"/>
              <a:ext cx="3336900" cy="940800"/>
            </a:xfrm>
            <a:prstGeom prst="roundRect">
              <a:avLst>
                <a:gd fmla="val 50000" name="adj"/>
              </a:avLst>
            </a:prstGeom>
            <a:solidFill>
              <a:srgbClr val="FFF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5356343" y="628505"/>
              <a:ext cx="814200" cy="814200"/>
            </a:xfrm>
            <a:prstGeom prst="ellipse">
              <a:avLst/>
            </a:prstGeom>
            <a:solidFill>
              <a:srgbClr val="008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66" name="Google Shape;866;p46"/>
            <p:cNvSpPr txBox="1"/>
            <p:nvPr/>
          </p:nvSpPr>
          <p:spPr>
            <a:xfrm>
              <a:off x="3409409" y="655851"/>
              <a:ext cx="12228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75" lIns="18275" spcFirstLastPara="1" rIns="1827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rPr>
                <a:t>13X</a:t>
              </a:r>
              <a:endParaRPr sz="3600">
                <a:solidFill>
                  <a:srgbClr val="422C1A"/>
                </a:solidFill>
                <a:latin typeface="Onest Thin"/>
                <a:ea typeface="Onest Thin"/>
                <a:cs typeface="Onest Thin"/>
                <a:sym typeface="Onest Thin"/>
              </a:endParaRPr>
            </a:p>
          </p:txBody>
        </p:sp>
        <p:sp>
          <p:nvSpPr>
            <p:cNvPr id="867" name="Google Shape;867;p46"/>
            <p:cNvSpPr txBox="1"/>
            <p:nvPr/>
          </p:nvSpPr>
          <p:spPr>
            <a:xfrm>
              <a:off x="3073300" y="1185275"/>
              <a:ext cx="1728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75" lIns="18275" spcFirstLastPara="1" rIns="1827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22C1A"/>
                  </a:solidFill>
                  <a:latin typeface="Onest Light"/>
                  <a:ea typeface="Onest Light"/>
                  <a:cs typeface="Onest Light"/>
                  <a:sym typeface="Onest Light"/>
                </a:rPr>
                <a:t>Stable marriage</a:t>
              </a:r>
              <a:endParaRPr sz="900">
                <a:solidFill>
                  <a:srgbClr val="422C1A"/>
                </a:solidFill>
                <a:latin typeface="Onest Light"/>
                <a:ea typeface="Onest Light"/>
                <a:cs typeface="Onest Light"/>
                <a:sym typeface="Onest Light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2903550" y="2613370"/>
              <a:ext cx="1728600" cy="940800"/>
            </a:xfrm>
            <a:prstGeom prst="roundRect">
              <a:avLst>
                <a:gd fmla="val 24041" name="adj"/>
              </a:avLst>
            </a:prstGeom>
            <a:solidFill>
              <a:srgbClr val="FFF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2903550" y="2613297"/>
              <a:ext cx="3336900" cy="940800"/>
            </a:xfrm>
            <a:prstGeom prst="roundRect">
              <a:avLst>
                <a:gd fmla="val 50000" name="adj"/>
              </a:avLst>
            </a:prstGeom>
            <a:solidFill>
              <a:srgbClr val="FFF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5356343" y="2676633"/>
              <a:ext cx="814200" cy="814200"/>
            </a:xfrm>
            <a:prstGeom prst="ellipse">
              <a:avLst/>
            </a:prstGeom>
            <a:solidFill>
              <a:srgbClr val="E65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71" name="Google Shape;871;p46"/>
            <p:cNvSpPr txBox="1"/>
            <p:nvPr/>
          </p:nvSpPr>
          <p:spPr>
            <a:xfrm>
              <a:off x="3409409" y="2703979"/>
              <a:ext cx="12228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75" lIns="18275" spcFirstLastPara="1" rIns="1827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rPr>
                <a:t>40%</a:t>
              </a:r>
              <a:endParaRPr sz="3600">
                <a:solidFill>
                  <a:srgbClr val="422C1A"/>
                </a:solidFill>
                <a:latin typeface="Onest Thin"/>
                <a:ea typeface="Onest Thin"/>
                <a:cs typeface="Onest Thin"/>
                <a:sym typeface="Onest Thin"/>
              </a:endParaRPr>
            </a:p>
          </p:txBody>
        </p:sp>
        <p:sp>
          <p:nvSpPr>
            <p:cNvPr id="872" name="Google Shape;872;p46"/>
            <p:cNvSpPr txBox="1"/>
            <p:nvPr/>
          </p:nvSpPr>
          <p:spPr>
            <a:xfrm>
              <a:off x="3073312" y="3233403"/>
              <a:ext cx="16182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75" lIns="18275" spcFirstLastPara="1" rIns="1827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22C1A"/>
                  </a:solidFill>
                  <a:latin typeface="Onest Light"/>
                  <a:ea typeface="Onest Light"/>
                  <a:cs typeface="Onest Light"/>
                  <a:sym typeface="Onest Light"/>
                </a:rPr>
                <a:t>Number of marriages</a:t>
              </a:r>
              <a:endParaRPr sz="900">
                <a:solidFill>
                  <a:srgbClr val="422C1A"/>
                </a:solidFill>
                <a:latin typeface="Onest Light"/>
                <a:ea typeface="Onest Light"/>
                <a:cs typeface="Onest Light"/>
                <a:sym typeface="Onest Light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2903550" y="3637530"/>
              <a:ext cx="1728600" cy="940800"/>
            </a:xfrm>
            <a:prstGeom prst="roundRect">
              <a:avLst>
                <a:gd fmla="val 24041" name="adj"/>
              </a:avLst>
            </a:prstGeom>
            <a:solidFill>
              <a:srgbClr val="FFF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2903550" y="3637457"/>
              <a:ext cx="3336900" cy="940800"/>
            </a:xfrm>
            <a:prstGeom prst="roundRect">
              <a:avLst>
                <a:gd fmla="val 50000" name="adj"/>
              </a:avLst>
            </a:prstGeom>
            <a:solidFill>
              <a:srgbClr val="FFF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5356343" y="3700793"/>
              <a:ext cx="814200" cy="814200"/>
            </a:xfrm>
            <a:prstGeom prst="ellipse">
              <a:avLst/>
            </a:prstGeom>
            <a:solidFill>
              <a:srgbClr val="E65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76" name="Google Shape;876;p46"/>
            <p:cNvSpPr txBox="1"/>
            <p:nvPr/>
          </p:nvSpPr>
          <p:spPr>
            <a:xfrm>
              <a:off x="3409409" y="3728139"/>
              <a:ext cx="12228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75" lIns="18275" spcFirstLastPara="1" rIns="1827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rPr>
                <a:t>22%</a:t>
              </a:r>
              <a:endParaRPr sz="3600">
                <a:solidFill>
                  <a:srgbClr val="422C1A"/>
                </a:solidFill>
                <a:latin typeface="Onest Thin"/>
                <a:ea typeface="Onest Thin"/>
                <a:cs typeface="Onest Thin"/>
                <a:sym typeface="Onest Thin"/>
              </a:endParaRPr>
            </a:p>
          </p:txBody>
        </p:sp>
        <p:sp>
          <p:nvSpPr>
            <p:cNvPr id="877" name="Google Shape;877;p46"/>
            <p:cNvSpPr txBox="1"/>
            <p:nvPr/>
          </p:nvSpPr>
          <p:spPr>
            <a:xfrm>
              <a:off x="3073312" y="4257563"/>
              <a:ext cx="16182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75" lIns="18275" spcFirstLastPara="1" rIns="1827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22C1A"/>
                  </a:solidFill>
                  <a:latin typeface="Onest Light"/>
                  <a:ea typeface="Onest Light"/>
                  <a:cs typeface="Onest Light"/>
                  <a:sym typeface="Onest Light"/>
                </a:rPr>
                <a:t>Employment</a:t>
              </a:r>
              <a:endParaRPr sz="900">
                <a:solidFill>
                  <a:srgbClr val="422C1A"/>
                </a:solidFill>
                <a:latin typeface="Onest Light"/>
                <a:ea typeface="Onest Light"/>
                <a:cs typeface="Onest Light"/>
                <a:sym typeface="Onest Light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2903550" y="1589270"/>
              <a:ext cx="1728600" cy="940800"/>
            </a:xfrm>
            <a:prstGeom prst="roundRect">
              <a:avLst>
                <a:gd fmla="val 24041" name="adj"/>
              </a:avLst>
            </a:prstGeom>
            <a:solidFill>
              <a:srgbClr val="FFF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2903550" y="1589198"/>
              <a:ext cx="3336900" cy="940800"/>
            </a:xfrm>
            <a:prstGeom prst="roundRect">
              <a:avLst>
                <a:gd fmla="val 50000" name="adj"/>
              </a:avLst>
            </a:prstGeom>
            <a:solidFill>
              <a:srgbClr val="FFF5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5356343" y="1652533"/>
              <a:ext cx="814200" cy="814200"/>
            </a:xfrm>
            <a:prstGeom prst="ellipse">
              <a:avLst/>
            </a:prstGeom>
            <a:solidFill>
              <a:srgbClr val="0088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81" name="Google Shape;881;p46"/>
            <p:cNvSpPr txBox="1"/>
            <p:nvPr/>
          </p:nvSpPr>
          <p:spPr>
            <a:xfrm>
              <a:off x="3409409" y="1679879"/>
              <a:ext cx="1222800" cy="53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75" lIns="18275" spcFirstLastPara="1" rIns="1827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422C1A"/>
                  </a:solidFill>
                  <a:latin typeface="Onest Thin"/>
                  <a:ea typeface="Onest Thin"/>
                  <a:cs typeface="Onest Thin"/>
                  <a:sym typeface="Onest Thin"/>
                </a:rPr>
                <a:t>3X</a:t>
              </a:r>
              <a:endParaRPr sz="3600">
                <a:solidFill>
                  <a:srgbClr val="422C1A"/>
                </a:solidFill>
                <a:latin typeface="Onest Thin"/>
                <a:ea typeface="Onest Thin"/>
                <a:cs typeface="Onest Thin"/>
                <a:sym typeface="Onest Thin"/>
              </a:endParaRPr>
            </a:p>
          </p:txBody>
        </p:sp>
        <p:sp>
          <p:nvSpPr>
            <p:cNvPr id="882" name="Google Shape;882;p46"/>
            <p:cNvSpPr txBox="1"/>
            <p:nvPr/>
          </p:nvSpPr>
          <p:spPr>
            <a:xfrm>
              <a:off x="3073297" y="2209300"/>
              <a:ext cx="20118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75" lIns="18275" spcFirstLastPara="1" rIns="1827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422C1A"/>
                  </a:solidFill>
                  <a:latin typeface="Onest Light"/>
                  <a:ea typeface="Onest Light"/>
                  <a:cs typeface="Onest Light"/>
                  <a:sym typeface="Onest Light"/>
                </a:rPr>
                <a:t>If 1st child is born within last year</a:t>
              </a:r>
              <a:endParaRPr sz="900">
                <a:solidFill>
                  <a:srgbClr val="422C1A"/>
                </a:solidFill>
                <a:latin typeface="Onest Light"/>
                <a:ea typeface="Onest Light"/>
                <a:cs typeface="Onest Light"/>
                <a:sym typeface="Onest Light"/>
              </a:endParaRPr>
            </a:p>
          </p:txBody>
        </p:sp>
        <p:cxnSp>
          <p:nvCxnSpPr>
            <p:cNvPr id="883" name="Google Shape;883;p46"/>
            <p:cNvCxnSpPr/>
            <p:nvPr/>
          </p:nvCxnSpPr>
          <p:spPr>
            <a:xfrm flipH="1" rot="10800000">
              <a:off x="3083674" y="775886"/>
              <a:ext cx="116100" cy="115500"/>
            </a:xfrm>
            <a:prstGeom prst="straightConnector1">
              <a:avLst/>
            </a:prstGeom>
            <a:noFill/>
            <a:ln cap="flat" cmpd="sng" w="19050">
              <a:solidFill>
                <a:srgbClr val="00884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46"/>
            <p:cNvCxnSpPr/>
            <p:nvPr/>
          </p:nvCxnSpPr>
          <p:spPr>
            <a:xfrm rot="10800000">
              <a:off x="3186699" y="776486"/>
              <a:ext cx="113100" cy="112500"/>
            </a:xfrm>
            <a:prstGeom prst="straightConnector1">
              <a:avLst/>
            </a:prstGeom>
            <a:noFill/>
            <a:ln cap="flat" cmpd="sng" w="19050">
              <a:solidFill>
                <a:srgbClr val="00884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p46"/>
            <p:cNvCxnSpPr/>
            <p:nvPr/>
          </p:nvCxnSpPr>
          <p:spPr>
            <a:xfrm>
              <a:off x="3191424" y="781268"/>
              <a:ext cx="0" cy="313200"/>
            </a:xfrm>
            <a:prstGeom prst="straightConnector1">
              <a:avLst/>
            </a:prstGeom>
            <a:noFill/>
            <a:ln cap="flat" cmpd="sng" w="19050">
              <a:solidFill>
                <a:srgbClr val="00884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6" name="Google Shape;886;p46"/>
            <p:cNvCxnSpPr/>
            <p:nvPr/>
          </p:nvCxnSpPr>
          <p:spPr>
            <a:xfrm flipH="1" rot="10800000">
              <a:off x="3083674" y="1797898"/>
              <a:ext cx="116100" cy="115500"/>
            </a:xfrm>
            <a:prstGeom prst="straightConnector1">
              <a:avLst/>
            </a:prstGeom>
            <a:noFill/>
            <a:ln cap="flat" cmpd="sng" w="19050">
              <a:solidFill>
                <a:srgbClr val="00884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7" name="Google Shape;887;p46"/>
            <p:cNvCxnSpPr/>
            <p:nvPr/>
          </p:nvCxnSpPr>
          <p:spPr>
            <a:xfrm rot="10800000">
              <a:off x="3186699" y="1798498"/>
              <a:ext cx="113100" cy="112500"/>
            </a:xfrm>
            <a:prstGeom prst="straightConnector1">
              <a:avLst/>
            </a:prstGeom>
            <a:noFill/>
            <a:ln cap="flat" cmpd="sng" w="19050">
              <a:solidFill>
                <a:srgbClr val="00884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8" name="Google Shape;888;p46"/>
            <p:cNvCxnSpPr/>
            <p:nvPr/>
          </p:nvCxnSpPr>
          <p:spPr>
            <a:xfrm>
              <a:off x="3191424" y="1803281"/>
              <a:ext cx="0" cy="313200"/>
            </a:xfrm>
            <a:prstGeom prst="straightConnector1">
              <a:avLst/>
            </a:prstGeom>
            <a:noFill/>
            <a:ln cap="flat" cmpd="sng" w="19050">
              <a:solidFill>
                <a:srgbClr val="00884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9" name="Google Shape;889;p46"/>
            <p:cNvCxnSpPr/>
            <p:nvPr/>
          </p:nvCxnSpPr>
          <p:spPr>
            <a:xfrm flipH="1">
              <a:off x="3183699" y="3024093"/>
              <a:ext cx="116100" cy="115500"/>
            </a:xfrm>
            <a:prstGeom prst="straightConnector1">
              <a:avLst/>
            </a:prstGeom>
            <a:noFill/>
            <a:ln cap="flat" cmpd="sng" w="19050">
              <a:solidFill>
                <a:srgbClr val="E65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0" name="Google Shape;890;p46"/>
            <p:cNvCxnSpPr/>
            <p:nvPr/>
          </p:nvCxnSpPr>
          <p:spPr>
            <a:xfrm>
              <a:off x="3083674" y="3026493"/>
              <a:ext cx="113100" cy="112500"/>
            </a:xfrm>
            <a:prstGeom prst="straightConnector1">
              <a:avLst/>
            </a:prstGeom>
            <a:noFill/>
            <a:ln cap="flat" cmpd="sng" w="19050">
              <a:solidFill>
                <a:srgbClr val="E65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1" name="Google Shape;891;p46"/>
            <p:cNvCxnSpPr/>
            <p:nvPr/>
          </p:nvCxnSpPr>
          <p:spPr>
            <a:xfrm rot="10800000">
              <a:off x="3192049" y="2821011"/>
              <a:ext cx="0" cy="313200"/>
            </a:xfrm>
            <a:prstGeom prst="straightConnector1">
              <a:avLst/>
            </a:prstGeom>
            <a:noFill/>
            <a:ln cap="flat" cmpd="sng" w="19050">
              <a:solidFill>
                <a:srgbClr val="E65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2" name="Google Shape;892;p46"/>
            <p:cNvCxnSpPr/>
            <p:nvPr/>
          </p:nvCxnSpPr>
          <p:spPr>
            <a:xfrm flipH="1">
              <a:off x="3183699" y="4047218"/>
              <a:ext cx="116100" cy="115500"/>
            </a:xfrm>
            <a:prstGeom prst="straightConnector1">
              <a:avLst/>
            </a:prstGeom>
            <a:noFill/>
            <a:ln cap="flat" cmpd="sng" w="19050">
              <a:solidFill>
                <a:srgbClr val="E65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3" name="Google Shape;893;p46"/>
            <p:cNvCxnSpPr/>
            <p:nvPr/>
          </p:nvCxnSpPr>
          <p:spPr>
            <a:xfrm>
              <a:off x="3083674" y="4049618"/>
              <a:ext cx="113100" cy="112500"/>
            </a:xfrm>
            <a:prstGeom prst="straightConnector1">
              <a:avLst/>
            </a:prstGeom>
            <a:noFill/>
            <a:ln cap="flat" cmpd="sng" w="19050">
              <a:solidFill>
                <a:srgbClr val="E65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4" name="Google Shape;894;p46"/>
            <p:cNvCxnSpPr/>
            <p:nvPr/>
          </p:nvCxnSpPr>
          <p:spPr>
            <a:xfrm rot="10800000">
              <a:off x="3192049" y="3844136"/>
              <a:ext cx="0" cy="313200"/>
            </a:xfrm>
            <a:prstGeom prst="straightConnector1">
              <a:avLst/>
            </a:prstGeom>
            <a:noFill/>
            <a:ln cap="flat" cmpd="sng" w="19050">
              <a:solidFill>
                <a:srgbClr val="E65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Measures</a:t>
            </a:r>
            <a:endParaRPr/>
          </a:p>
        </p:txBody>
      </p:sp>
      <p:grpSp>
        <p:nvGrpSpPr>
          <p:cNvPr id="900" name="Google Shape;900;p47"/>
          <p:cNvGrpSpPr/>
          <p:nvPr/>
        </p:nvGrpSpPr>
        <p:grpSpPr>
          <a:xfrm>
            <a:off x="196125" y="1986800"/>
            <a:ext cx="2952125" cy="1800900"/>
            <a:chOff x="323513" y="1986800"/>
            <a:chExt cx="2952125" cy="1800900"/>
          </a:xfrm>
        </p:grpSpPr>
        <p:sp>
          <p:nvSpPr>
            <p:cNvPr id="901" name="Google Shape;901;p47"/>
            <p:cNvSpPr txBox="1"/>
            <p:nvPr/>
          </p:nvSpPr>
          <p:spPr>
            <a:xfrm>
              <a:off x="323513" y="1986800"/>
              <a:ext cx="2124000" cy="18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Baloo 2"/>
                  <a:ea typeface="Baloo 2"/>
                  <a:cs typeface="Baloo 2"/>
                  <a:sym typeface="Baloo 2"/>
                </a:rPr>
                <a:t>Before Birth</a:t>
              </a:r>
              <a:endParaRPr b="1">
                <a:latin typeface="Baloo 2"/>
                <a:ea typeface="Baloo 2"/>
                <a:cs typeface="Baloo 2"/>
                <a:sym typeface="Baloo 2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Baloo 2"/>
                <a:ea typeface="Baloo 2"/>
                <a:cs typeface="Baloo 2"/>
                <a:sym typeface="Baloo 2"/>
              </a:endParaRPr>
            </a:p>
            <a:p>
              <a:pPr indent="-76200" lvl="0" marL="9144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</a:t>
              </a: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Provide </a:t>
              </a:r>
              <a:r>
                <a:rPr b="1" lang="en" sz="1200">
                  <a:latin typeface="Baloo 2"/>
                  <a:ea typeface="Baloo 2"/>
                  <a:cs typeface="Baloo 2"/>
                  <a:sym typeface="Baloo 2"/>
                </a:rPr>
                <a:t>full</a:t>
              </a: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wages during maternity leave.</a:t>
              </a:r>
              <a:endParaRPr sz="1200">
                <a:latin typeface="Baloo 2"/>
                <a:ea typeface="Baloo 2"/>
                <a:cs typeface="Baloo 2"/>
                <a:sym typeface="Baloo 2"/>
              </a:endParaRPr>
            </a:p>
            <a:p>
              <a:pPr indent="-76200" lvl="0" marL="9144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</a:t>
              </a: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Encourage </a:t>
              </a:r>
              <a:r>
                <a:rPr b="1" lang="en" sz="1200">
                  <a:latin typeface="Baloo 2"/>
                  <a:ea typeface="Baloo 2"/>
                  <a:cs typeface="Baloo 2"/>
                  <a:sym typeface="Baloo 2"/>
                </a:rPr>
                <a:t>paternity</a:t>
              </a: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leave within organizations.</a:t>
              </a:r>
              <a:endParaRPr sz="1200">
                <a:latin typeface="Baloo 2"/>
                <a:ea typeface="Baloo 2"/>
                <a:cs typeface="Baloo 2"/>
                <a:sym typeface="Baloo 2"/>
              </a:endParaRPr>
            </a:p>
            <a:p>
              <a:pPr indent="-76200" lvl="0" marL="9144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</a:t>
              </a: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Easy on-boarding for women </a:t>
              </a:r>
              <a:r>
                <a:rPr b="1" lang="en" sz="1200">
                  <a:latin typeface="Baloo 2"/>
                  <a:ea typeface="Baloo 2"/>
                  <a:cs typeface="Baloo 2"/>
                  <a:sym typeface="Baloo 2"/>
                </a:rPr>
                <a:t>on return.</a:t>
              </a:r>
              <a:endParaRPr b="1" sz="1200">
                <a:latin typeface="Baloo 2"/>
                <a:ea typeface="Baloo 2"/>
                <a:cs typeface="Baloo 2"/>
                <a:sym typeface="Baloo 2"/>
              </a:endParaRPr>
            </a:p>
          </p:txBody>
        </p:sp>
        <p:cxnSp>
          <p:nvCxnSpPr>
            <p:cNvPr id="902" name="Google Shape;902;p4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249C9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903" name="Google Shape;903;p47"/>
          <p:cNvGrpSpPr/>
          <p:nvPr/>
        </p:nvGrpSpPr>
        <p:grpSpPr>
          <a:xfrm>
            <a:off x="5082450" y="1060350"/>
            <a:ext cx="3771463" cy="1289700"/>
            <a:chOff x="5209838" y="1060350"/>
            <a:chExt cx="3771463" cy="1289700"/>
          </a:xfrm>
        </p:grpSpPr>
        <p:sp>
          <p:nvSpPr>
            <p:cNvPr id="904" name="Google Shape;904;p47"/>
            <p:cNvSpPr txBox="1"/>
            <p:nvPr/>
          </p:nvSpPr>
          <p:spPr>
            <a:xfrm>
              <a:off x="6696501" y="1060350"/>
              <a:ext cx="2284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Baloo 2"/>
                  <a:ea typeface="Baloo 2"/>
                  <a:cs typeface="Baloo 2"/>
                  <a:sym typeface="Baloo 2"/>
                </a:rPr>
                <a:t>After Birth</a:t>
              </a:r>
              <a:endParaRPr b="1">
                <a:latin typeface="Baloo 2"/>
                <a:ea typeface="Baloo 2"/>
                <a:cs typeface="Baloo 2"/>
                <a:sym typeface="Baloo 2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aloo 2"/>
                <a:ea typeface="Baloo 2"/>
                <a:cs typeface="Baloo 2"/>
                <a:sym typeface="Baloo 2"/>
              </a:endParaRPr>
            </a:p>
            <a:p>
              <a:pPr indent="-76200" lvl="0" marL="9144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</a:t>
              </a:r>
              <a:r>
                <a:rPr b="1" lang="en" sz="1200">
                  <a:latin typeface="Baloo 2"/>
                  <a:ea typeface="Baloo 2"/>
                  <a:cs typeface="Baloo 2"/>
                  <a:sym typeface="Baloo 2"/>
                </a:rPr>
                <a:t>Incentive</a:t>
              </a: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for 2nd child like free day-care costs.</a:t>
              </a:r>
              <a:endParaRPr sz="1200">
                <a:latin typeface="Baloo 2"/>
                <a:ea typeface="Baloo 2"/>
                <a:cs typeface="Baloo 2"/>
                <a:sym typeface="Baloo 2"/>
              </a:endParaRPr>
            </a:p>
            <a:p>
              <a:pPr indent="-76200" lvl="0" marL="9144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Monthly</a:t>
              </a:r>
              <a:r>
                <a:rPr b="1" lang="en" sz="1200">
                  <a:latin typeface="Baloo 2"/>
                  <a:ea typeface="Baloo 2"/>
                  <a:cs typeface="Baloo 2"/>
                  <a:sym typeface="Baloo 2"/>
                </a:rPr>
                <a:t> payouts</a:t>
              </a: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by government to households with 2 children.</a:t>
              </a:r>
              <a:endParaRPr sz="1200">
                <a:latin typeface="Baloo 2"/>
                <a:ea typeface="Baloo 2"/>
                <a:cs typeface="Baloo 2"/>
                <a:sym typeface="Baloo 2"/>
              </a:endParaRPr>
            </a:p>
          </p:txBody>
        </p:sp>
        <p:cxnSp>
          <p:nvCxnSpPr>
            <p:cNvPr id="905" name="Google Shape;905;p4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906" name="Google Shape;906;p47"/>
          <p:cNvGrpSpPr/>
          <p:nvPr/>
        </p:nvGrpSpPr>
        <p:grpSpPr>
          <a:xfrm>
            <a:off x="5082450" y="3020450"/>
            <a:ext cx="3610650" cy="1289700"/>
            <a:chOff x="5209838" y="3020450"/>
            <a:chExt cx="3610650" cy="1289700"/>
          </a:xfrm>
        </p:grpSpPr>
        <p:sp>
          <p:nvSpPr>
            <p:cNvPr id="907" name="Google Shape;907;p4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Baloo 2"/>
                  <a:ea typeface="Baloo 2"/>
                  <a:cs typeface="Baloo 2"/>
                  <a:sym typeface="Baloo 2"/>
                </a:rPr>
                <a:t>At Birth</a:t>
              </a:r>
              <a:endParaRPr b="1">
                <a:latin typeface="Baloo 2"/>
                <a:ea typeface="Baloo 2"/>
                <a:cs typeface="Baloo 2"/>
                <a:sym typeface="Baloo 2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aloo 2"/>
                <a:ea typeface="Baloo 2"/>
                <a:cs typeface="Baloo 2"/>
                <a:sym typeface="Baloo 2"/>
              </a:endParaRPr>
            </a:p>
            <a:p>
              <a:pPr indent="-76200" lvl="0" marL="9144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</a:t>
              </a:r>
              <a:r>
                <a:rPr b="1" lang="en" sz="1200">
                  <a:latin typeface="Baloo 2"/>
                  <a:ea typeface="Baloo 2"/>
                  <a:cs typeface="Baloo 2"/>
                  <a:sym typeface="Baloo 2"/>
                </a:rPr>
                <a:t>67%</a:t>
              </a: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cost sharing by the government.</a:t>
              </a:r>
              <a:endParaRPr sz="1200">
                <a:latin typeface="Baloo 2"/>
                <a:ea typeface="Baloo 2"/>
                <a:cs typeface="Baloo 2"/>
                <a:sym typeface="Baloo 2"/>
              </a:endParaRPr>
            </a:p>
            <a:p>
              <a:pPr indent="-76200" lvl="0" marL="9144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AutoNum type="arabicPeriod"/>
              </a:pP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</a:t>
              </a:r>
              <a:r>
                <a:rPr b="1" lang="en" sz="1200">
                  <a:latin typeface="Baloo 2"/>
                  <a:ea typeface="Baloo 2"/>
                  <a:cs typeface="Baloo 2"/>
                  <a:sym typeface="Baloo 2"/>
                </a:rPr>
                <a:t>Postnatal</a:t>
              </a:r>
              <a:r>
                <a:rPr lang="en" sz="1200">
                  <a:latin typeface="Baloo 2"/>
                  <a:ea typeface="Baloo 2"/>
                  <a:cs typeface="Baloo 2"/>
                  <a:sym typeface="Baloo 2"/>
                </a:rPr>
                <a:t> care staffs by local healthcare staffs.</a:t>
              </a:r>
              <a:endParaRPr sz="1200">
                <a:latin typeface="Baloo 2"/>
                <a:ea typeface="Baloo 2"/>
                <a:cs typeface="Baloo 2"/>
                <a:sym typeface="Baloo 2"/>
              </a:endParaRPr>
            </a:p>
          </p:txBody>
        </p:sp>
        <p:cxnSp>
          <p:nvCxnSpPr>
            <p:cNvPr id="908" name="Google Shape;908;p4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D7E7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909" name="Google Shape;909;p47"/>
          <p:cNvGrpSpPr/>
          <p:nvPr/>
        </p:nvGrpSpPr>
        <p:grpSpPr>
          <a:xfrm>
            <a:off x="2534825" y="728463"/>
            <a:ext cx="3814835" cy="3790597"/>
            <a:chOff x="2662213" y="676344"/>
            <a:chExt cx="3814835" cy="3790597"/>
          </a:xfrm>
        </p:grpSpPr>
        <p:sp>
          <p:nvSpPr>
            <p:cNvPr id="910" name="Google Shape;910;p47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249C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3" name="Google Shape;913;p47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914" name="Google Shape;914;p4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6" name="Google Shape;916;p47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917" name="Google Shape;917;p4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7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9" name="Google Shape;919;p47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920" name="Google Shape;920;p47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7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2" name="Google Shape;922;p47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3" name="Google Shape;923;p47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4" name="Google Shape;924;p47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8"/>
          <p:cNvSpPr/>
          <p:nvPr/>
        </p:nvSpPr>
        <p:spPr>
          <a:xfrm>
            <a:off x="6193975" y="3577150"/>
            <a:ext cx="602100" cy="128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8"/>
          <p:cNvSpPr txBox="1"/>
          <p:nvPr>
            <p:ph type="title"/>
          </p:nvPr>
        </p:nvSpPr>
        <p:spPr>
          <a:xfrm>
            <a:off x="713225" y="1722650"/>
            <a:ext cx="4299000" cy="10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 YOU</a:t>
            </a:r>
            <a:endParaRPr sz="5500"/>
          </a:p>
        </p:txBody>
      </p:sp>
      <p:cxnSp>
        <p:nvCxnSpPr>
          <p:cNvPr id="931" name="Google Shape;931;p48"/>
          <p:cNvCxnSpPr/>
          <p:nvPr/>
        </p:nvCxnSpPr>
        <p:spPr>
          <a:xfrm>
            <a:off x="-7500" y="2839325"/>
            <a:ext cx="2976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932" name="Google Shape;932;p48" title="a.jpe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805" r="20943" t="0"/>
          <a:stretch/>
        </p:blipFill>
        <p:spPr>
          <a:xfrm>
            <a:off x="5670175" y="899850"/>
            <a:ext cx="2760600" cy="3343800"/>
          </a:xfrm>
          <a:prstGeom prst="round1Rect">
            <a:avLst>
              <a:gd fmla="val 16667" name="adj"/>
            </a:avLst>
          </a:prstGeom>
        </p:spPr>
      </p:pic>
      <p:sp>
        <p:nvSpPr>
          <p:cNvPr id="933" name="Google Shape;933;p48"/>
          <p:cNvSpPr txBox="1"/>
          <p:nvPr/>
        </p:nvSpPr>
        <p:spPr>
          <a:xfrm>
            <a:off x="953975" y="3040400"/>
            <a:ext cx="3817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America’s Baby </a:t>
            </a:r>
            <a:r>
              <a:rPr b="1" lang="en" sz="2500" strike="sngStrik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Bust</a:t>
            </a:r>
            <a:r>
              <a:rPr lang="en" sz="25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     ❌</a:t>
            </a:r>
            <a:endParaRPr sz="25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 				     </a:t>
            </a:r>
            <a:r>
              <a:rPr b="1" lang="en" sz="2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Boom</a:t>
            </a:r>
            <a:r>
              <a:rPr lang="en" sz="25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  ✅</a:t>
            </a:r>
            <a:endParaRPr sz="25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Outline</a:t>
            </a:r>
            <a:endParaRPr/>
          </a:p>
        </p:txBody>
      </p:sp>
      <p:sp>
        <p:nvSpPr>
          <p:cNvPr id="649" name="Google Shape;649;p31"/>
          <p:cNvSpPr txBox="1"/>
          <p:nvPr/>
        </p:nvSpPr>
        <p:spPr>
          <a:xfrm>
            <a:off x="1338125" y="1299550"/>
            <a:ext cx="3825600" cy="314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Project Goals</a:t>
            </a:r>
            <a:endParaRPr sz="2400">
              <a:solidFill>
                <a:srgbClr val="595959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Data Collection</a:t>
            </a:r>
            <a:endParaRPr sz="2400">
              <a:solidFill>
                <a:srgbClr val="595959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Exploratory Data Analysis</a:t>
            </a:r>
            <a:endParaRPr sz="2400">
              <a:solidFill>
                <a:srgbClr val="595959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Solutions &amp; Insights</a:t>
            </a:r>
            <a:endParaRPr sz="2400">
              <a:solidFill>
                <a:srgbClr val="595959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QnA</a:t>
            </a:r>
            <a:endParaRPr sz="2400">
              <a:solidFill>
                <a:srgbClr val="595959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pic>
        <p:nvPicPr>
          <p:cNvPr id="650" name="Google Shape;6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898" y="1291000"/>
            <a:ext cx="2995075" cy="25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1"/>
          <p:cNvSpPr/>
          <p:nvPr/>
        </p:nvSpPr>
        <p:spPr>
          <a:xfrm rot="5400000">
            <a:off x="680614" y="1215807"/>
            <a:ext cx="471900" cy="6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1"/>
          <p:cNvSpPr txBox="1"/>
          <p:nvPr/>
        </p:nvSpPr>
        <p:spPr>
          <a:xfrm>
            <a:off x="666878" y="1384339"/>
            <a:ext cx="499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2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01</a:t>
            </a:r>
            <a:endParaRPr b="1" sz="2652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53" name="Google Shape;653;p31"/>
          <p:cNvCxnSpPr/>
          <p:nvPr/>
        </p:nvCxnSpPr>
        <p:spPr>
          <a:xfrm>
            <a:off x="629610" y="3068501"/>
            <a:ext cx="1200" cy="877500"/>
          </a:xfrm>
          <a:prstGeom prst="straightConnector1">
            <a:avLst/>
          </a:prstGeom>
          <a:noFill/>
          <a:ln cap="flat" cmpd="sng" w="194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31"/>
          <p:cNvCxnSpPr/>
          <p:nvPr/>
        </p:nvCxnSpPr>
        <p:spPr>
          <a:xfrm>
            <a:off x="631332" y="1748986"/>
            <a:ext cx="0" cy="884100"/>
          </a:xfrm>
          <a:prstGeom prst="straightConnector1">
            <a:avLst/>
          </a:prstGeom>
          <a:noFill/>
          <a:ln cap="flat" cmpd="sng" w="214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1"/>
          <p:cNvSpPr/>
          <p:nvPr/>
        </p:nvSpPr>
        <p:spPr>
          <a:xfrm rot="5400000">
            <a:off x="680614" y="1846020"/>
            <a:ext cx="471900" cy="6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1"/>
          <p:cNvSpPr txBox="1"/>
          <p:nvPr/>
        </p:nvSpPr>
        <p:spPr>
          <a:xfrm>
            <a:off x="648007" y="2014536"/>
            <a:ext cx="537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2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02</a:t>
            </a:r>
            <a:endParaRPr b="1" sz="2652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57" name="Google Shape;657;p31"/>
          <p:cNvSpPr/>
          <p:nvPr/>
        </p:nvSpPr>
        <p:spPr>
          <a:xfrm rot="5400000">
            <a:off x="680814" y="2487557"/>
            <a:ext cx="471900" cy="6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1"/>
          <p:cNvSpPr txBox="1"/>
          <p:nvPr/>
        </p:nvSpPr>
        <p:spPr>
          <a:xfrm>
            <a:off x="667075" y="2656100"/>
            <a:ext cx="537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2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03</a:t>
            </a:r>
            <a:endParaRPr b="1" sz="2652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659" name="Google Shape;659;p31"/>
          <p:cNvCxnSpPr/>
          <p:nvPr/>
        </p:nvCxnSpPr>
        <p:spPr>
          <a:xfrm>
            <a:off x="631332" y="2478111"/>
            <a:ext cx="0" cy="884100"/>
          </a:xfrm>
          <a:prstGeom prst="straightConnector1">
            <a:avLst/>
          </a:prstGeom>
          <a:noFill/>
          <a:ln cap="flat" cmpd="sng" w="214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1"/>
          <p:cNvSpPr/>
          <p:nvPr/>
        </p:nvSpPr>
        <p:spPr>
          <a:xfrm rot="5400000">
            <a:off x="671364" y="3162245"/>
            <a:ext cx="471900" cy="6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1"/>
          <p:cNvSpPr txBox="1"/>
          <p:nvPr/>
        </p:nvSpPr>
        <p:spPr>
          <a:xfrm>
            <a:off x="638749" y="3330750"/>
            <a:ext cx="61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2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04</a:t>
            </a:r>
            <a:endParaRPr b="1" sz="2652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62" name="Google Shape;662;p31"/>
          <p:cNvSpPr/>
          <p:nvPr/>
        </p:nvSpPr>
        <p:spPr>
          <a:xfrm rot="5400000">
            <a:off x="671364" y="3836957"/>
            <a:ext cx="471900" cy="6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1"/>
          <p:cNvSpPr txBox="1"/>
          <p:nvPr/>
        </p:nvSpPr>
        <p:spPr>
          <a:xfrm>
            <a:off x="657624" y="4005500"/>
            <a:ext cx="61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2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05</a:t>
            </a:r>
            <a:endParaRPr b="1" sz="2652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75" y="1219200"/>
            <a:ext cx="2600824" cy="159743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9" name="Google Shape;9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975" y="3064468"/>
            <a:ext cx="2600824" cy="168919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0" name="Google Shape;94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5975" y="1219200"/>
            <a:ext cx="2643476" cy="1597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1" name="Google Shape;941;p49"/>
          <p:cNvSpPr txBox="1"/>
          <p:nvPr>
            <p:ph type="title"/>
          </p:nvPr>
        </p:nvSpPr>
        <p:spPr>
          <a:xfrm>
            <a:off x="3531750" y="374550"/>
            <a:ext cx="20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942" name="Google Shape;942;p49" title="Screenshot 2025-08-09 at 10.42.4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3775" y="1634501"/>
            <a:ext cx="2354452" cy="26099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3" name="Google Shape;943;p49" title="Screenshot 2025-08-09 at 10.40.4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4101" y="3088587"/>
            <a:ext cx="2227224" cy="164098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32"/>
          <p:cNvGrpSpPr/>
          <p:nvPr/>
        </p:nvGrpSpPr>
        <p:grpSpPr>
          <a:xfrm>
            <a:off x="224850" y="287450"/>
            <a:ext cx="4731466" cy="3232210"/>
            <a:chOff x="1135412" y="0"/>
            <a:chExt cx="6873134" cy="4695250"/>
          </a:xfrm>
        </p:grpSpPr>
        <p:pic>
          <p:nvPicPr>
            <p:cNvPr id="669" name="Google Shape;66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35412" y="0"/>
              <a:ext cx="6873134" cy="2577425"/>
            </a:xfrm>
            <a:prstGeom prst="rect">
              <a:avLst/>
            </a:prstGeom>
            <a:noFill/>
            <a:ln cap="flat" cmpd="sng" w="194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0" name="Google Shape;670;p32"/>
            <p:cNvPicPr preferRelativeResize="0"/>
            <p:nvPr/>
          </p:nvPicPr>
          <p:blipFill rotWithShape="1">
            <a:blip r:embed="rId4">
              <a:alphaModFix/>
            </a:blip>
            <a:srcRect b="0" l="5042" r="0" t="0"/>
            <a:stretch/>
          </p:blipFill>
          <p:spPr>
            <a:xfrm>
              <a:off x="1135463" y="2577434"/>
              <a:ext cx="6873075" cy="2117816"/>
            </a:xfrm>
            <a:prstGeom prst="rect">
              <a:avLst/>
            </a:prstGeom>
            <a:noFill/>
            <a:ln cap="flat" cmpd="sng" w="194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671" name="Google Shape;671;p32"/>
          <p:cNvPicPr preferRelativeResize="0"/>
          <p:nvPr/>
        </p:nvPicPr>
        <p:blipFill rotWithShape="1">
          <a:blip r:embed="rId5">
            <a:alphaModFix/>
          </a:blip>
          <a:srcRect b="0" l="0" r="0" t="2362"/>
          <a:stretch/>
        </p:blipFill>
        <p:spPr>
          <a:xfrm>
            <a:off x="5177475" y="1265975"/>
            <a:ext cx="3735649" cy="2055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2" name="Google Shape;67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688" y="3207575"/>
            <a:ext cx="4305799" cy="1537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33" title="a.jpeg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3"/>
          <p:cNvSpPr txBox="1"/>
          <p:nvPr>
            <p:ph idx="4294967295" type="title"/>
          </p:nvPr>
        </p:nvSpPr>
        <p:spPr>
          <a:xfrm>
            <a:off x="584100" y="524600"/>
            <a:ext cx="1323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01</a:t>
            </a:r>
            <a:endParaRPr sz="6000"/>
          </a:p>
        </p:txBody>
      </p:sp>
      <p:cxnSp>
        <p:nvCxnSpPr>
          <p:cNvPr id="679" name="Google Shape;679;p33"/>
          <p:cNvCxnSpPr/>
          <p:nvPr/>
        </p:nvCxnSpPr>
        <p:spPr>
          <a:xfrm>
            <a:off x="0" y="1447875"/>
            <a:ext cx="4107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80" name="Google Shape;680;p33"/>
          <p:cNvSpPr txBox="1"/>
          <p:nvPr>
            <p:ph type="title"/>
          </p:nvPr>
        </p:nvSpPr>
        <p:spPr>
          <a:xfrm>
            <a:off x="584100" y="1447875"/>
            <a:ext cx="3696600" cy="9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GOALS</a:t>
            </a:r>
            <a:endParaRPr sz="3600"/>
          </a:p>
        </p:txBody>
      </p:sp>
      <p:sp>
        <p:nvSpPr>
          <p:cNvPr id="681" name="Google Shape;681;p33"/>
          <p:cNvSpPr txBox="1"/>
          <p:nvPr/>
        </p:nvSpPr>
        <p:spPr>
          <a:xfrm>
            <a:off x="659675" y="2342775"/>
            <a:ext cx="73263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00"/>
              <a:buFont typeface="Baloo 2"/>
              <a:buChar char="❏"/>
            </a:pPr>
            <a:r>
              <a:rPr lang="en" sz="2200">
                <a:solidFill>
                  <a:srgbClr val="2A2A2A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Examine U.S. Newborn Population Reduction</a:t>
            </a:r>
            <a:endParaRPr sz="2200">
              <a:solidFill>
                <a:srgbClr val="2A2A2A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00"/>
              <a:buFont typeface="Baloo 2"/>
              <a:buChar char="❏"/>
            </a:pPr>
            <a:r>
              <a:rPr lang="en" sz="2200">
                <a:solidFill>
                  <a:srgbClr val="2A2A2A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Uncover Key Characteristics of Underlying Issues</a:t>
            </a:r>
            <a:endParaRPr sz="2200">
              <a:solidFill>
                <a:srgbClr val="2A2A2A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00"/>
              <a:buFont typeface="Baloo 2"/>
              <a:buChar char="❏"/>
            </a:pPr>
            <a:r>
              <a:rPr lang="en" sz="2200">
                <a:solidFill>
                  <a:srgbClr val="2A2A2A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How Can We Overcome &amp; Prevent the Decline of Our Birth Rate?</a:t>
            </a:r>
            <a:endParaRPr sz="2200">
              <a:solidFill>
                <a:srgbClr val="2A2A2A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A2A2A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A2A2A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6" name="Google Shape;686;p34"/>
          <p:cNvCxnSpPr/>
          <p:nvPr/>
        </p:nvCxnSpPr>
        <p:spPr>
          <a:xfrm>
            <a:off x="1275550" y="2095100"/>
            <a:ext cx="4107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87" name="Google Shape;687;p34"/>
          <p:cNvSpPr txBox="1"/>
          <p:nvPr>
            <p:ph type="title"/>
          </p:nvPr>
        </p:nvSpPr>
        <p:spPr>
          <a:xfrm>
            <a:off x="4047175" y="2290100"/>
            <a:ext cx="43836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688" name="Google Shape;688;p34"/>
          <p:cNvSpPr txBox="1"/>
          <p:nvPr>
            <p:ph idx="2" type="title"/>
          </p:nvPr>
        </p:nvSpPr>
        <p:spPr>
          <a:xfrm>
            <a:off x="4047175" y="97155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89" name="Google Shape;689;p34" title="e.jpe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2856" l="27002" r="23731" t="0"/>
          <a:stretch/>
        </p:blipFill>
        <p:spPr>
          <a:xfrm>
            <a:off x="713225" y="539500"/>
            <a:ext cx="2760600" cy="4064400"/>
          </a:xfrm>
          <a:prstGeom prst="round1Rect">
            <a:avLst>
              <a:gd fmla="val 50000" name="adj"/>
            </a:avLst>
          </a:prstGeom>
        </p:spPr>
      </p:pic>
      <p:sp>
        <p:nvSpPr>
          <p:cNvPr id="690" name="Google Shape;690;p34"/>
          <p:cNvSpPr/>
          <p:nvPr/>
        </p:nvSpPr>
        <p:spPr>
          <a:xfrm flipH="1" rot="-5400000">
            <a:off x="6123776" y="4420800"/>
            <a:ext cx="1012200" cy="4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5"/>
          <p:cNvSpPr txBox="1"/>
          <p:nvPr>
            <p:ph type="title"/>
          </p:nvPr>
        </p:nvSpPr>
        <p:spPr>
          <a:xfrm>
            <a:off x="864275" y="1542950"/>
            <a:ext cx="5289000" cy="29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❖"/>
            </a:pPr>
            <a:r>
              <a:rPr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Our Main Source: IPUMS</a:t>
            </a:r>
            <a:r>
              <a:rPr b="0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 (</a:t>
            </a:r>
            <a:r>
              <a:rPr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Integrated Public Use Microdata Series</a:t>
            </a:r>
            <a:r>
              <a:rPr b="0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)</a:t>
            </a:r>
            <a:endParaRPr b="0" sz="1000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921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loo 2"/>
              <a:buChar char="➢"/>
            </a:pPr>
            <a:r>
              <a:rPr b="0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The gold standard for individual-level US census data.</a:t>
            </a:r>
            <a:endParaRPr b="0" sz="1000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921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loo 2"/>
              <a:buChar char="➢"/>
            </a:pPr>
            <a:r>
              <a:rPr b="0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Allows us to track historical demographic and socio-economic trends.</a:t>
            </a:r>
            <a:endParaRPr b="0" sz="1000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loo 2"/>
              <a:buChar char="❖"/>
            </a:pPr>
            <a:r>
              <a:rPr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Supporting Sources:</a:t>
            </a:r>
            <a:endParaRPr sz="1000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921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loo 2"/>
              <a:buChar char="➢"/>
            </a:pPr>
            <a:r>
              <a:rPr b="0" i="1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National Center for Health Statistics (NCHS) </a:t>
            </a:r>
            <a:r>
              <a:rPr b="0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for detailed fertility data.</a:t>
            </a:r>
            <a:endParaRPr b="0" sz="1000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921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loo 2"/>
              <a:buChar char="➢"/>
            </a:pPr>
            <a:r>
              <a:rPr b="0" i="1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Pew Research Center</a:t>
            </a:r>
            <a:r>
              <a:rPr b="0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 for broader social and cultural insights.</a:t>
            </a:r>
            <a:endParaRPr b="0" sz="1000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921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loo 2"/>
              <a:buChar char="❖"/>
            </a:pPr>
            <a:r>
              <a:rPr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Why this approach?</a:t>
            </a:r>
            <a:endParaRPr sz="1000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921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loo 2"/>
              <a:buChar char="➢"/>
            </a:pPr>
            <a:r>
              <a:rPr b="0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Moving beyond aggregate numbers to understand individual-level decisions.</a:t>
            </a:r>
            <a:endParaRPr b="0" sz="1000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2921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Baloo 2"/>
              <a:buChar char="➢"/>
            </a:pPr>
            <a:r>
              <a:rPr b="0" lang="en" sz="1000">
                <a:solidFill>
                  <a:srgbClr val="000000"/>
                </a:solidFill>
                <a:latin typeface="Baloo 2"/>
                <a:ea typeface="Baloo 2"/>
                <a:cs typeface="Baloo 2"/>
                <a:sym typeface="Baloo 2"/>
              </a:rPr>
              <a:t>Ensures a comprehensive and robust analysis.</a:t>
            </a:r>
            <a:endParaRPr b="0" sz="1000">
              <a:solidFill>
                <a:srgbClr val="000000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696" name="Google Shape;6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88" y="291375"/>
            <a:ext cx="2420374" cy="71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 businessman and businesswoman talking discussion in group meeting (Provided by Getty Images)" id="697" name="Google Shape;6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525" y="2057225"/>
            <a:ext cx="2623201" cy="17496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8" name="Google Shape;69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687" y="291375"/>
            <a:ext cx="2420276" cy="7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5525" y="291375"/>
            <a:ext cx="2760981" cy="7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5"/>
          <p:cNvSpPr/>
          <p:nvPr/>
        </p:nvSpPr>
        <p:spPr>
          <a:xfrm rot="5400000">
            <a:off x="-504925" y="2783450"/>
            <a:ext cx="2253600" cy="48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5"/>
          <p:cNvSpPr txBox="1"/>
          <p:nvPr/>
        </p:nvSpPr>
        <p:spPr>
          <a:xfrm>
            <a:off x="1254588" y="1135275"/>
            <a:ext cx="66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000">
                <a:latin typeface="Oxygen"/>
                <a:ea typeface="Oxygen"/>
                <a:cs typeface="Oxygen"/>
                <a:sym typeface="Oxygen"/>
              </a:rPr>
              <a:t>Gathering the Clues: Our Data &amp; Why It Matters</a:t>
            </a:r>
            <a:endParaRPr sz="1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6"/>
          <p:cNvSpPr/>
          <p:nvPr/>
        </p:nvSpPr>
        <p:spPr>
          <a:xfrm rot="5400000">
            <a:off x="1089450" y="922817"/>
            <a:ext cx="693900" cy="101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6"/>
          <p:cNvSpPr txBox="1"/>
          <p:nvPr/>
        </p:nvSpPr>
        <p:spPr>
          <a:xfrm>
            <a:off x="1069050" y="1170486"/>
            <a:ext cx="734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01</a:t>
            </a:r>
            <a:endParaRPr b="1" sz="3900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708" name="Google Shape;708;p36"/>
          <p:cNvCxnSpPr/>
          <p:nvPr/>
        </p:nvCxnSpPr>
        <p:spPr>
          <a:xfrm>
            <a:off x="1015000" y="469950"/>
            <a:ext cx="1800" cy="1290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36"/>
          <p:cNvCxnSpPr/>
          <p:nvPr/>
        </p:nvCxnSpPr>
        <p:spPr>
          <a:xfrm>
            <a:off x="1015896" y="1972650"/>
            <a:ext cx="0" cy="1300200"/>
          </a:xfrm>
          <a:prstGeom prst="straightConnector1">
            <a:avLst/>
          </a:prstGeom>
          <a:noFill/>
          <a:ln cap="flat" cmpd="sng" w="31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6"/>
          <p:cNvSpPr txBox="1"/>
          <p:nvPr>
            <p:ph type="title"/>
          </p:nvPr>
        </p:nvSpPr>
        <p:spPr>
          <a:xfrm>
            <a:off x="2097600" y="358450"/>
            <a:ext cx="49488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From the Crowd to the Core: </a:t>
            </a:r>
            <a:r>
              <a:rPr i="1" lang="en" sz="2300"/>
              <a:t>Feature Selection</a:t>
            </a:r>
            <a:endParaRPr i="1" sz="2300"/>
          </a:p>
        </p:txBody>
      </p:sp>
      <p:sp>
        <p:nvSpPr>
          <p:cNvPr id="711" name="Google Shape;711;p36"/>
          <p:cNvSpPr/>
          <p:nvPr/>
        </p:nvSpPr>
        <p:spPr>
          <a:xfrm rot="5400000">
            <a:off x="1089450" y="1738055"/>
            <a:ext cx="693900" cy="101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6"/>
          <p:cNvSpPr txBox="1"/>
          <p:nvPr/>
        </p:nvSpPr>
        <p:spPr>
          <a:xfrm>
            <a:off x="1041300" y="1985700"/>
            <a:ext cx="7902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accent6"/>
                </a:solidFill>
                <a:latin typeface="Oxygen"/>
                <a:ea typeface="Oxygen"/>
                <a:cs typeface="Oxygen"/>
                <a:sym typeface="Oxygen"/>
              </a:rPr>
              <a:t>02</a:t>
            </a:r>
            <a:endParaRPr b="1" sz="3900">
              <a:solidFill>
                <a:schemeClr val="accent6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2084100" y="1157425"/>
            <a:ext cx="6197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loo 2"/>
                <a:ea typeface="Baloo 2"/>
                <a:cs typeface="Baloo 2"/>
                <a:sym typeface="Baloo 2"/>
              </a:rPr>
              <a:t>Raw Data:</a:t>
            </a:r>
            <a:r>
              <a:rPr lang="en" sz="1300">
                <a:latin typeface="Baloo 2"/>
                <a:ea typeface="Baloo 2"/>
                <a:cs typeface="Baloo 2"/>
                <a:sym typeface="Baloo 2"/>
              </a:rPr>
              <a:t> Started with a rich dataset containing a multitude of features </a:t>
            </a:r>
            <a:endParaRPr sz="1300">
              <a:latin typeface="Baloo 2"/>
              <a:ea typeface="Baloo 2"/>
              <a:cs typeface="Baloo 2"/>
              <a:sym typeface="Balo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Baloo 2"/>
                <a:ea typeface="Baloo 2"/>
                <a:cs typeface="Baloo 2"/>
                <a:sym typeface="Baloo 2"/>
              </a:rPr>
              <a:t>(e.g., </a:t>
            </a:r>
            <a:r>
              <a:rPr lang="en" sz="1300">
                <a:solidFill>
                  <a:srgbClr val="188038"/>
                </a:solidFill>
                <a:latin typeface="Baloo 2"/>
                <a:ea typeface="Baloo 2"/>
                <a:cs typeface="Baloo 2"/>
                <a:sym typeface="Baloo 2"/>
              </a:rPr>
              <a:t>YEAR</a:t>
            </a:r>
            <a:r>
              <a:rPr lang="en" sz="1300">
                <a:latin typeface="Baloo 2"/>
                <a:ea typeface="Baloo 2"/>
                <a:cs typeface="Baloo 2"/>
                <a:sym typeface="Baloo 2"/>
              </a:rPr>
              <a:t>, </a:t>
            </a:r>
            <a:r>
              <a:rPr lang="en" sz="1300">
                <a:solidFill>
                  <a:srgbClr val="188038"/>
                </a:solidFill>
                <a:latin typeface="Baloo 2"/>
                <a:ea typeface="Baloo 2"/>
                <a:cs typeface="Baloo 2"/>
                <a:sym typeface="Baloo 2"/>
              </a:rPr>
              <a:t>INCOME_TOTAL</a:t>
            </a:r>
            <a:r>
              <a:rPr lang="en" sz="1300">
                <a:latin typeface="Baloo 2"/>
                <a:ea typeface="Baloo 2"/>
                <a:cs typeface="Baloo 2"/>
                <a:sym typeface="Baloo 2"/>
              </a:rPr>
              <a:t>, </a:t>
            </a:r>
            <a:r>
              <a:rPr lang="en" sz="1300">
                <a:solidFill>
                  <a:srgbClr val="188038"/>
                </a:solidFill>
                <a:latin typeface="Baloo 2"/>
                <a:ea typeface="Baloo 2"/>
                <a:cs typeface="Baloo 2"/>
                <a:sym typeface="Baloo 2"/>
              </a:rPr>
              <a:t>MARITAL_STATUS</a:t>
            </a:r>
            <a:r>
              <a:rPr lang="en" sz="1300">
                <a:latin typeface="Baloo 2"/>
                <a:ea typeface="Baloo 2"/>
                <a:cs typeface="Baloo 2"/>
                <a:sym typeface="Baloo 2"/>
              </a:rPr>
              <a:t>, </a:t>
            </a:r>
            <a:r>
              <a:rPr lang="en" sz="1300">
                <a:solidFill>
                  <a:srgbClr val="188038"/>
                </a:solidFill>
                <a:latin typeface="Baloo 2"/>
                <a:ea typeface="Baloo 2"/>
                <a:cs typeface="Baloo 2"/>
                <a:sym typeface="Baloo 2"/>
              </a:rPr>
              <a:t>EDUCATION</a:t>
            </a:r>
            <a:r>
              <a:rPr lang="en" sz="1300">
                <a:latin typeface="Baloo 2"/>
                <a:ea typeface="Baloo 2"/>
                <a:cs typeface="Baloo 2"/>
                <a:sym typeface="Baloo 2"/>
              </a:rPr>
              <a:t>, etc.).</a:t>
            </a:r>
            <a:endParaRPr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14" name="Google Shape;714;p36"/>
          <p:cNvSpPr txBox="1"/>
          <p:nvPr/>
        </p:nvSpPr>
        <p:spPr>
          <a:xfrm>
            <a:off x="2084100" y="1972650"/>
            <a:ext cx="6197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loo 2"/>
                <a:ea typeface="Baloo 2"/>
                <a:cs typeface="Baloo 2"/>
                <a:sym typeface="Baloo 2"/>
              </a:rPr>
              <a:t>Our Focus:</a:t>
            </a:r>
            <a:r>
              <a:rPr lang="en" sz="1300">
                <a:latin typeface="Baloo 2"/>
                <a:ea typeface="Baloo 2"/>
                <a:cs typeface="Baloo 2"/>
                <a:sym typeface="Baloo 2"/>
              </a:rPr>
              <a:t> We honed in on 18 key features to build our model, carefully chosen to reflect a woman's standpoint.</a:t>
            </a:r>
            <a:endParaRPr sz="13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15" name="Google Shape;715;p36"/>
          <p:cNvSpPr txBox="1"/>
          <p:nvPr/>
        </p:nvSpPr>
        <p:spPr>
          <a:xfrm>
            <a:off x="3430350" y="2851338"/>
            <a:ext cx="2283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 Feature Groups</a:t>
            </a:r>
            <a:endParaRPr b="1" sz="17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16" name="Google Shape;716;p36"/>
          <p:cNvSpPr/>
          <p:nvPr/>
        </p:nvSpPr>
        <p:spPr>
          <a:xfrm>
            <a:off x="778800" y="3387659"/>
            <a:ext cx="1460100" cy="146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0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1000" lIns="101000" spcFirstLastPara="1" rIns="101000" wrap="square" tIns="10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6"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2709900" y="3387650"/>
            <a:ext cx="1626600" cy="1460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0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1000" lIns="101000" spcFirstLastPara="1" rIns="101000" wrap="square" tIns="10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6"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4807500" y="3387650"/>
            <a:ext cx="1626600" cy="146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0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1000" lIns="101000" spcFirstLastPara="1" rIns="101000" wrap="square" tIns="10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6"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6905091" y="3387659"/>
            <a:ext cx="1460100" cy="1460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10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1000" lIns="101000" spcFirstLastPara="1" rIns="101000" wrap="square" tIns="101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46"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20" name="Google Shape;720;p36"/>
          <p:cNvSpPr txBox="1"/>
          <p:nvPr/>
        </p:nvSpPr>
        <p:spPr>
          <a:xfrm>
            <a:off x="868925" y="3837625"/>
            <a:ext cx="1283700" cy="79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1000" lIns="101000" spcFirstLastPara="1" rIns="101000" wrap="square" tIns="101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" sz="900"/>
              <a:t>, </a:t>
            </a:r>
            <a:r>
              <a:rPr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gave_birth_12mo</a:t>
            </a:r>
            <a:r>
              <a:rPr lang="en" sz="900"/>
              <a:t>, </a:t>
            </a:r>
            <a:r>
              <a:rPr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above_2child</a:t>
            </a:r>
            <a:r>
              <a:rPr lang="en" sz="900"/>
              <a:t>, </a:t>
            </a:r>
            <a:r>
              <a:rPr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PERSON_WEIGHT</a:t>
            </a:r>
            <a:endParaRPr sz="9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21" name="Google Shape;721;p36"/>
          <p:cNvSpPr txBox="1"/>
          <p:nvPr/>
        </p:nvSpPr>
        <p:spPr>
          <a:xfrm>
            <a:off x="2791750" y="3837625"/>
            <a:ext cx="1460100" cy="79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1000" lIns="101000" spcFirstLastPara="1" rIns="101000" wrap="square" tIns="101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HOUSEHOLD_INCOME</a:t>
            </a:r>
            <a:r>
              <a:rPr lang="en" sz="900"/>
              <a:t>, </a:t>
            </a:r>
            <a:r>
              <a:rPr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employed</a:t>
            </a:r>
            <a:r>
              <a:rPr lang="en" sz="900"/>
              <a:t>, </a:t>
            </a:r>
            <a:r>
              <a:rPr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education_years</a:t>
            </a:r>
            <a:endParaRPr sz="9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22" name="Google Shape;722;p36"/>
          <p:cNvSpPr txBox="1"/>
          <p:nvPr/>
        </p:nvSpPr>
        <p:spPr>
          <a:xfrm>
            <a:off x="4895700" y="3837625"/>
            <a:ext cx="1460100" cy="73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1000" lIns="101000" spcFirstLastPara="1" rIns="101000" wrap="square" tIns="101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ever_married</a:t>
            </a:r>
            <a:r>
              <a:rPr lang="en" sz="800"/>
              <a:t>, </a:t>
            </a: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num_times_married</a:t>
            </a:r>
            <a:r>
              <a:rPr lang="en" sz="800"/>
              <a:t>, </a:t>
            </a: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years_since_marriage</a:t>
            </a:r>
            <a:r>
              <a:rPr lang="en" sz="800"/>
              <a:t>, </a:t>
            </a: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moved_last_year</a:t>
            </a:r>
            <a:endParaRPr sz="8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23" name="Google Shape;723;p36"/>
          <p:cNvSpPr txBox="1"/>
          <p:nvPr/>
        </p:nvSpPr>
        <p:spPr>
          <a:xfrm>
            <a:off x="7016925" y="3882675"/>
            <a:ext cx="1218000" cy="69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1000" lIns="101000" spcFirstLastPara="1" rIns="101000" wrap="square" tIns="101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has_insurance</a:t>
            </a:r>
            <a:endParaRPr sz="5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24" name="Google Shape;724;p36"/>
          <p:cNvSpPr txBox="1"/>
          <p:nvPr/>
        </p:nvSpPr>
        <p:spPr>
          <a:xfrm>
            <a:off x="911825" y="3468575"/>
            <a:ext cx="12180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Demographics</a:t>
            </a:r>
            <a:endParaRPr sz="1200">
              <a:solidFill>
                <a:schemeClr val="accent6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25" name="Google Shape;725;p36"/>
          <p:cNvSpPr txBox="1"/>
          <p:nvPr/>
        </p:nvSpPr>
        <p:spPr>
          <a:xfrm>
            <a:off x="7017025" y="3468575"/>
            <a:ext cx="121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Health</a:t>
            </a:r>
            <a:endParaRPr sz="1200">
              <a:solidFill>
                <a:schemeClr val="accent6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26" name="Google Shape;726;p36"/>
          <p:cNvSpPr txBox="1"/>
          <p:nvPr/>
        </p:nvSpPr>
        <p:spPr>
          <a:xfrm>
            <a:off x="4959900" y="3468575"/>
            <a:ext cx="1218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Family Status</a:t>
            </a:r>
            <a:endParaRPr sz="1200">
              <a:solidFill>
                <a:schemeClr val="accent6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27" name="Google Shape;727;p36"/>
          <p:cNvSpPr txBox="1"/>
          <p:nvPr/>
        </p:nvSpPr>
        <p:spPr>
          <a:xfrm>
            <a:off x="2827738" y="3468575"/>
            <a:ext cx="13335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Socio-economic</a:t>
            </a:r>
            <a:endParaRPr sz="1200">
              <a:solidFill>
                <a:schemeClr val="accent6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2077200" y="2534100"/>
            <a:ext cx="498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The size of the dataset: 3.4 mil to </a:t>
            </a:r>
            <a:r>
              <a:rPr b="1" i="1" lang="en" sz="13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763,262</a:t>
            </a:r>
            <a:r>
              <a:rPr i="1" lang="en" sz="1300">
                <a:solidFill>
                  <a:schemeClr val="dk1"/>
                </a:solidFill>
                <a:latin typeface="Baloo 2 Medium"/>
                <a:ea typeface="Baloo 2 Medium"/>
                <a:cs typeface="Baloo 2 Medium"/>
                <a:sym typeface="Baloo 2 Medium"/>
              </a:rPr>
              <a:t> records!!!</a:t>
            </a:r>
            <a:endParaRPr i="1" sz="1300">
              <a:solidFill>
                <a:schemeClr val="dk1"/>
              </a:solidFill>
              <a:latin typeface="Baloo 2 Medium"/>
              <a:ea typeface="Baloo 2 Medium"/>
              <a:cs typeface="Baloo 2 Medium"/>
              <a:sym typeface="Baloo 2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3" name="Google Shape;733;p37"/>
          <p:cNvCxnSpPr/>
          <p:nvPr/>
        </p:nvCxnSpPr>
        <p:spPr>
          <a:xfrm>
            <a:off x="1275550" y="2095100"/>
            <a:ext cx="4107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34" name="Google Shape;734;p37"/>
          <p:cNvSpPr txBox="1"/>
          <p:nvPr>
            <p:ph type="title"/>
          </p:nvPr>
        </p:nvSpPr>
        <p:spPr>
          <a:xfrm>
            <a:off x="4047175" y="2290100"/>
            <a:ext cx="43836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735" name="Google Shape;735;p37"/>
          <p:cNvSpPr txBox="1"/>
          <p:nvPr>
            <p:ph idx="2" type="title"/>
          </p:nvPr>
        </p:nvSpPr>
        <p:spPr>
          <a:xfrm>
            <a:off x="4047175" y="971550"/>
            <a:ext cx="147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736" name="Google Shape;736;p37" title="plots.jpe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349" l="41244" r="22799" t="3349"/>
          <a:stretch/>
        </p:blipFill>
        <p:spPr>
          <a:xfrm>
            <a:off x="713225" y="539500"/>
            <a:ext cx="2760600" cy="4064400"/>
          </a:xfrm>
          <a:prstGeom prst="round1Rect">
            <a:avLst>
              <a:gd fmla="val 50000" name="adj"/>
            </a:avLst>
          </a:prstGeom>
        </p:spPr>
      </p:pic>
      <p:sp>
        <p:nvSpPr>
          <p:cNvPr id="737" name="Google Shape;737;p37"/>
          <p:cNvSpPr/>
          <p:nvPr/>
        </p:nvSpPr>
        <p:spPr>
          <a:xfrm flipH="1" rot="-5400000">
            <a:off x="6123776" y="4420800"/>
            <a:ext cx="1012200" cy="4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25" y="1618376"/>
            <a:ext cx="3815600" cy="2742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3" name="Google Shape;7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475" y="782675"/>
            <a:ext cx="3066249" cy="3578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4" name="Google Shape;744;p38"/>
          <p:cNvSpPr txBox="1"/>
          <p:nvPr/>
        </p:nvSpPr>
        <p:spPr>
          <a:xfrm>
            <a:off x="537700" y="660750"/>
            <a:ext cx="3855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</a:t>
            </a:r>
            <a:r>
              <a:rPr b="1" lang="en" sz="1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ollected from US woman in 2023</a:t>
            </a:r>
            <a:endParaRPr b="1" sz="15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derly Patient Support Project Proposal by Slidesgo">
  <a:themeElements>
    <a:clrScheme name="Simple Light">
      <a:dk1>
        <a:srgbClr val="32443E"/>
      </a:dk1>
      <a:lt1>
        <a:srgbClr val="F2EDE7"/>
      </a:lt1>
      <a:dk2>
        <a:srgbClr val="596561"/>
      </a:dk2>
      <a:lt2>
        <a:srgbClr val="87989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44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